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80"/>
  </p:notesMasterIdLst>
  <p:sldIdLst>
    <p:sldId id="257" r:id="rId2"/>
    <p:sldId id="402" r:id="rId3"/>
    <p:sldId id="258" r:id="rId4"/>
    <p:sldId id="301" r:id="rId5"/>
    <p:sldId id="412" r:id="rId6"/>
    <p:sldId id="415" r:id="rId7"/>
    <p:sldId id="416" r:id="rId8"/>
    <p:sldId id="420" r:id="rId9"/>
    <p:sldId id="417" r:id="rId10"/>
    <p:sldId id="418" r:id="rId11"/>
    <p:sldId id="419" r:id="rId12"/>
    <p:sldId id="421" r:id="rId13"/>
    <p:sldId id="422" r:id="rId14"/>
    <p:sldId id="403" r:id="rId15"/>
    <p:sldId id="392" r:id="rId16"/>
    <p:sldId id="313" r:id="rId17"/>
    <p:sldId id="316" r:id="rId18"/>
    <p:sldId id="296" r:id="rId19"/>
    <p:sldId id="369" r:id="rId20"/>
    <p:sldId id="399" r:id="rId21"/>
    <p:sldId id="404" r:id="rId22"/>
    <p:sldId id="274" r:id="rId23"/>
    <p:sldId id="358" r:id="rId24"/>
    <p:sldId id="379" r:id="rId25"/>
    <p:sldId id="401" r:id="rId26"/>
    <p:sldId id="359" r:id="rId27"/>
    <p:sldId id="360" r:id="rId28"/>
    <p:sldId id="380" r:id="rId29"/>
    <p:sldId id="381" r:id="rId30"/>
    <p:sldId id="357" r:id="rId31"/>
    <p:sldId id="288" r:id="rId32"/>
    <p:sldId id="294" r:id="rId33"/>
    <p:sldId id="385" r:id="rId34"/>
    <p:sldId id="387" r:id="rId35"/>
    <p:sldId id="386" r:id="rId36"/>
    <p:sldId id="388" r:id="rId37"/>
    <p:sldId id="361" r:id="rId38"/>
    <p:sldId id="378" r:id="rId39"/>
    <p:sldId id="377" r:id="rId40"/>
    <p:sldId id="376" r:id="rId41"/>
    <p:sldId id="362" r:id="rId42"/>
    <p:sldId id="363" r:id="rId43"/>
    <p:sldId id="297" r:id="rId44"/>
    <p:sldId id="408" r:id="rId45"/>
    <p:sldId id="318" r:id="rId46"/>
    <p:sldId id="319" r:id="rId47"/>
    <p:sldId id="320" r:id="rId48"/>
    <p:sldId id="321" r:id="rId49"/>
    <p:sldId id="322" r:id="rId50"/>
    <p:sldId id="323" r:id="rId51"/>
    <p:sldId id="324" r:id="rId52"/>
    <p:sldId id="326" r:id="rId53"/>
    <p:sldId id="327" r:id="rId54"/>
    <p:sldId id="328" r:id="rId55"/>
    <p:sldId id="334" r:id="rId56"/>
    <p:sldId id="335" r:id="rId57"/>
    <p:sldId id="336" r:id="rId58"/>
    <p:sldId id="339" r:id="rId59"/>
    <p:sldId id="340" r:id="rId60"/>
    <p:sldId id="341" r:id="rId61"/>
    <p:sldId id="342" r:id="rId62"/>
    <p:sldId id="352" r:id="rId63"/>
    <p:sldId id="344" r:id="rId64"/>
    <p:sldId id="345" r:id="rId65"/>
    <p:sldId id="346" r:id="rId66"/>
    <p:sldId id="347" r:id="rId67"/>
    <p:sldId id="348" r:id="rId68"/>
    <p:sldId id="349" r:id="rId69"/>
    <p:sldId id="350" r:id="rId70"/>
    <p:sldId id="351" r:id="rId71"/>
    <p:sldId id="382" r:id="rId72"/>
    <p:sldId id="383" r:id="rId73"/>
    <p:sldId id="384" r:id="rId74"/>
    <p:sldId id="354" r:id="rId75"/>
    <p:sldId id="409" r:id="rId76"/>
    <p:sldId id="407" r:id="rId77"/>
    <p:sldId id="389" r:id="rId78"/>
    <p:sldId id="281" r:id="rId79"/>
  </p:sldIdLst>
  <p:sldSz cx="23039388" cy="12960350"/>
  <p:notesSz cx="6858000" cy="9144000"/>
  <p:custDataLst>
    <p:tags r:id="rId8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F98CD3C-4424-4813-91E1-E29218E9DC27}">
          <p14:sldIdLst>
            <p14:sldId id="257"/>
          </p14:sldIdLst>
        </p14:section>
        <p14:section name="引言" id="{0C30BE24-F47D-4B8D-BE2B-767908B9C3D8}">
          <p14:sldIdLst>
            <p14:sldId id="402"/>
            <p14:sldId id="258"/>
          </p14:sldIdLst>
        </p14:section>
        <p14:section name="分布式简介" id="{5C1EA514-6EC7-44B7-BEDE-ED44601D8C6F}">
          <p14:sldIdLst>
            <p14:sldId id="301"/>
            <p14:sldId id="412"/>
            <p14:sldId id="415"/>
            <p14:sldId id="416"/>
            <p14:sldId id="420"/>
            <p14:sldId id="417"/>
            <p14:sldId id="418"/>
            <p14:sldId id="419"/>
            <p14:sldId id="421"/>
            <p14:sldId id="422"/>
            <p14:sldId id="403"/>
            <p14:sldId id="392"/>
            <p14:sldId id="313"/>
            <p14:sldId id="316"/>
            <p14:sldId id="296"/>
            <p14:sldId id="369"/>
            <p14:sldId id="399"/>
            <p14:sldId id="404"/>
          </p14:sldIdLst>
        </p14:section>
        <p14:section name="分布式设计" id="{9B6AA4B5-C6DF-4B3C-A97C-3704E3F9222D}">
          <p14:sldIdLst>
            <p14:sldId id="274"/>
            <p14:sldId id="358"/>
            <p14:sldId id="379"/>
            <p14:sldId id="401"/>
            <p14:sldId id="359"/>
            <p14:sldId id="360"/>
            <p14:sldId id="380"/>
            <p14:sldId id="381"/>
            <p14:sldId id="357"/>
            <p14:sldId id="288"/>
            <p14:sldId id="294"/>
            <p14:sldId id="385"/>
            <p14:sldId id="387"/>
            <p14:sldId id="386"/>
            <p14:sldId id="388"/>
            <p14:sldId id="361"/>
            <p14:sldId id="378"/>
            <p14:sldId id="377"/>
            <p14:sldId id="376"/>
            <p14:sldId id="362"/>
            <p14:sldId id="363"/>
            <p14:sldId id="297"/>
            <p14:sldId id="408"/>
          </p14:sldIdLst>
        </p14:section>
        <p14:section name="分布式应用" id="{F3B28D60-963E-4098-9392-D99003539587}">
          <p14:sldIdLst>
            <p14:sldId id="318"/>
            <p14:sldId id="319"/>
            <p14:sldId id="320"/>
            <p14:sldId id="321"/>
            <p14:sldId id="322"/>
            <p14:sldId id="323"/>
            <p14:sldId id="324"/>
            <p14:sldId id="326"/>
            <p14:sldId id="327"/>
            <p14:sldId id="328"/>
            <p14:sldId id="334"/>
            <p14:sldId id="335"/>
            <p14:sldId id="336"/>
            <p14:sldId id="339"/>
            <p14:sldId id="340"/>
            <p14:sldId id="341"/>
            <p14:sldId id="342"/>
            <p14:sldId id="352"/>
            <p14:sldId id="344"/>
            <p14:sldId id="345"/>
            <p14:sldId id="346"/>
            <p14:sldId id="347"/>
            <p14:sldId id="348"/>
            <p14:sldId id="349"/>
            <p14:sldId id="350"/>
            <p14:sldId id="351"/>
            <p14:sldId id="382"/>
            <p14:sldId id="383"/>
            <p14:sldId id="384"/>
            <p14:sldId id="354"/>
            <p14:sldId id="409"/>
          </p14:sldIdLst>
        </p14:section>
        <p14:section name="尾章" id="{74A88F5C-58B9-4A1D-98D7-30588A478F24}">
          <p14:sldIdLst>
            <p14:sldId id="407"/>
            <p14:sldId id="389"/>
            <p14:sldId id="281"/>
          </p14:sldIdLst>
        </p14:section>
      </p14:sectionLst>
    </p:ext>
    <p:ext uri="{EFAFB233-063F-42B5-8137-9DF3F51BA10A}">
      <p15:sldGuideLst xmlns:p15="http://schemas.microsoft.com/office/powerpoint/2012/main">
        <p15:guide id="1" orient="horz" pos="1678" userDrawn="1">
          <p15:clr>
            <a:srgbClr val="A4A3A4"/>
          </p15:clr>
        </p15:guide>
        <p15:guide id="2" pos="11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A71"/>
    <a:srgbClr val="BFBFBF"/>
    <a:srgbClr val="44546A"/>
    <a:srgbClr val="EB6D71"/>
    <a:srgbClr val="8BCF92"/>
    <a:srgbClr val="FDDFBB"/>
    <a:srgbClr val="EFF1F3"/>
    <a:srgbClr val="20497D"/>
    <a:srgbClr val="F19B97"/>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0" autoAdjust="0"/>
    <p:restoredTop sz="77236" autoAdjust="0"/>
  </p:normalViewPr>
  <p:slideViewPr>
    <p:cSldViewPr snapToGrid="0">
      <p:cViewPr>
        <p:scale>
          <a:sx n="33" d="100"/>
          <a:sy n="33" d="100"/>
        </p:scale>
        <p:origin x="2538" y="678"/>
      </p:cViewPr>
      <p:guideLst>
        <p:guide orient="horz" pos="1678"/>
        <p:guide pos="11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1727390" rtl="0" eaLnBrk="1" latinLnBrk="0" hangingPunct="1">
      <a:defRPr sz="2268" kern="1200">
        <a:solidFill>
          <a:schemeClr val="tx1"/>
        </a:solidFill>
        <a:latin typeface="+mn-lt"/>
        <a:ea typeface="+mn-ea"/>
        <a:cs typeface="+mn-cs"/>
      </a:defRPr>
    </a:lvl1pPr>
    <a:lvl2pPr marL="863695" algn="l" defTabSz="1727390" rtl="0" eaLnBrk="1" latinLnBrk="0" hangingPunct="1">
      <a:defRPr sz="2268" kern="1200">
        <a:solidFill>
          <a:schemeClr val="tx1"/>
        </a:solidFill>
        <a:latin typeface="+mn-lt"/>
        <a:ea typeface="+mn-ea"/>
        <a:cs typeface="+mn-cs"/>
      </a:defRPr>
    </a:lvl2pPr>
    <a:lvl3pPr marL="1727390" algn="l" defTabSz="1727390" rtl="0" eaLnBrk="1" latinLnBrk="0" hangingPunct="1">
      <a:defRPr sz="2268" kern="1200">
        <a:solidFill>
          <a:schemeClr val="tx1"/>
        </a:solidFill>
        <a:latin typeface="+mn-lt"/>
        <a:ea typeface="+mn-ea"/>
        <a:cs typeface="+mn-cs"/>
      </a:defRPr>
    </a:lvl3pPr>
    <a:lvl4pPr marL="2591085" algn="l" defTabSz="1727390" rtl="0" eaLnBrk="1" latinLnBrk="0" hangingPunct="1">
      <a:defRPr sz="2268" kern="1200">
        <a:solidFill>
          <a:schemeClr val="tx1"/>
        </a:solidFill>
        <a:latin typeface="+mn-lt"/>
        <a:ea typeface="+mn-ea"/>
        <a:cs typeface="+mn-cs"/>
      </a:defRPr>
    </a:lvl4pPr>
    <a:lvl5pPr marL="3454780" algn="l" defTabSz="1727390" rtl="0" eaLnBrk="1" latinLnBrk="0" hangingPunct="1">
      <a:defRPr sz="2268" kern="1200">
        <a:solidFill>
          <a:schemeClr val="tx1"/>
        </a:solidFill>
        <a:latin typeface="+mn-lt"/>
        <a:ea typeface="+mn-ea"/>
        <a:cs typeface="+mn-cs"/>
      </a:defRPr>
    </a:lvl5pPr>
    <a:lvl6pPr marL="4318475" algn="l" defTabSz="1727390" rtl="0" eaLnBrk="1" latinLnBrk="0" hangingPunct="1">
      <a:defRPr sz="2268" kern="1200">
        <a:solidFill>
          <a:schemeClr val="tx1"/>
        </a:solidFill>
        <a:latin typeface="+mn-lt"/>
        <a:ea typeface="+mn-ea"/>
        <a:cs typeface="+mn-cs"/>
      </a:defRPr>
    </a:lvl6pPr>
    <a:lvl7pPr marL="5182170" algn="l" defTabSz="1727390" rtl="0" eaLnBrk="1" latinLnBrk="0" hangingPunct="1">
      <a:defRPr sz="2268" kern="1200">
        <a:solidFill>
          <a:schemeClr val="tx1"/>
        </a:solidFill>
        <a:latin typeface="+mn-lt"/>
        <a:ea typeface="+mn-ea"/>
        <a:cs typeface="+mn-cs"/>
      </a:defRPr>
    </a:lvl7pPr>
    <a:lvl8pPr marL="6045865" algn="l" defTabSz="1727390" rtl="0" eaLnBrk="1" latinLnBrk="0" hangingPunct="1">
      <a:defRPr sz="2268" kern="1200">
        <a:solidFill>
          <a:schemeClr val="tx1"/>
        </a:solidFill>
        <a:latin typeface="+mn-lt"/>
        <a:ea typeface="+mn-ea"/>
        <a:cs typeface="+mn-cs"/>
      </a:defRPr>
    </a:lvl8pPr>
    <a:lvl9pPr marL="6909560" algn="l" defTabSz="1727390" rtl="0" eaLnBrk="1" latinLnBrk="0" hangingPunct="1">
      <a:defRPr sz="226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398390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分库分表</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通过分库和分表进行数据的拆分来使得各个表的数据量保持在阈值以下，以及对流量进行疏导应对高访问量，是应对高并发和海量数据系统的有效手段。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数据分片的拆分方式又分为垂直分片和水平分片。</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4074563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分布式组件</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3501442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2761009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727390" rtl="0" eaLnBrk="1" fontAlgn="auto" latinLnBrk="0" hangingPunct="1">
              <a:lnSpc>
                <a:spcPct val="100000"/>
              </a:lnSpc>
              <a:spcBef>
                <a:spcPts val="0"/>
              </a:spcBef>
              <a:spcAft>
                <a:spcPts val="0"/>
              </a:spcAft>
              <a:buClrTx/>
              <a:buSzTx/>
              <a:buFontTx/>
              <a:buNone/>
              <a:tabLst/>
              <a:defRPr/>
            </a:pPr>
            <a:endParaRPr lang="en-US" altLang="zh-CN" sz="1200" i="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4291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40292279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40134478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145062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多级缓存</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 </a:t>
            </a:r>
            <a:r>
              <a:rPr lang="en-US" altLang="zh-CN" dirty="0"/>
              <a:t>CDN </a:t>
            </a:r>
            <a:r>
              <a:rPr lang="zh-CN" altLang="en-US" dirty="0"/>
              <a:t>和反向代理加快系统的静态资源访问速度。</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2258056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79924" y="2121058"/>
            <a:ext cx="17279541" cy="4512122"/>
          </a:xfrm>
        </p:spPr>
        <p:txBody>
          <a:bodyPr anchor="b"/>
          <a:lstStyle>
            <a:lvl1pPr algn="ctr">
              <a:defRPr sz="11338"/>
            </a:lvl1pPr>
          </a:lstStyle>
          <a:p>
            <a:r>
              <a:rPr lang="zh-CN" altLang="en-US"/>
              <a:t>单击此处编辑母版标题样式</a:t>
            </a:r>
            <a:endParaRPr lang="en-US" dirty="0"/>
          </a:p>
        </p:txBody>
      </p:sp>
      <p:sp>
        <p:nvSpPr>
          <p:cNvPr id="3" name="Subtitle 2"/>
          <p:cNvSpPr>
            <a:spLocks noGrp="1"/>
          </p:cNvSpPr>
          <p:nvPr>
            <p:ph type="subTitle" idx="1"/>
          </p:nvPr>
        </p:nvSpPr>
        <p:spPr>
          <a:xfrm>
            <a:off x="2879924" y="6807185"/>
            <a:ext cx="17279541" cy="3129084"/>
          </a:xfrm>
        </p:spPr>
        <p:txBody>
          <a:bodyPr/>
          <a:lstStyle>
            <a:lvl1pPr marL="0" indent="0" algn="ctr">
              <a:buNone/>
              <a:defRPr sz="4535"/>
            </a:lvl1pPr>
            <a:lvl2pPr marL="863971" indent="0" algn="ctr">
              <a:buNone/>
              <a:defRPr sz="3779"/>
            </a:lvl2pPr>
            <a:lvl3pPr marL="1727942" indent="0" algn="ctr">
              <a:buNone/>
              <a:defRPr sz="3401"/>
            </a:lvl3pPr>
            <a:lvl4pPr marL="2591913" indent="0" algn="ctr">
              <a:buNone/>
              <a:defRPr sz="3024"/>
            </a:lvl4pPr>
            <a:lvl5pPr marL="3455883" indent="0" algn="ctr">
              <a:buNone/>
              <a:defRPr sz="3024"/>
            </a:lvl5pPr>
            <a:lvl6pPr marL="4319854" indent="0" algn="ctr">
              <a:buNone/>
              <a:defRPr sz="3024"/>
            </a:lvl6pPr>
            <a:lvl7pPr marL="5183825" indent="0" algn="ctr">
              <a:buNone/>
              <a:defRPr sz="3024"/>
            </a:lvl7pPr>
            <a:lvl8pPr marL="6047796" indent="0" algn="ctr">
              <a:buNone/>
              <a:defRPr sz="3024"/>
            </a:lvl8pPr>
            <a:lvl9pPr marL="6911767" indent="0" algn="ctr">
              <a:buNone/>
              <a:defRPr sz="3024"/>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72487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46735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487562" y="690018"/>
            <a:ext cx="4967868" cy="109832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83958" y="690018"/>
            <a:ext cx="14615612" cy="1098329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7280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5" y="0"/>
            <a:ext cx="23039390" cy="12960350"/>
          </a:xfrm>
          <a:prstGeom prst="rect">
            <a:avLst/>
          </a:prstGeom>
        </p:spPr>
      </p:pic>
    </p:spTree>
    <p:extLst>
      <p:ext uri="{BB962C8B-B14F-4D97-AF65-F5344CB8AC3E}">
        <p14:creationId xmlns:p14="http://schemas.microsoft.com/office/powerpoint/2010/main" val="819092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17027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71958" y="3231089"/>
            <a:ext cx="19871472" cy="5391145"/>
          </a:xfrm>
        </p:spPr>
        <p:txBody>
          <a:bodyPr anchor="b"/>
          <a:lstStyle>
            <a:lvl1pPr>
              <a:defRPr sz="11338"/>
            </a:lvl1pPr>
          </a:lstStyle>
          <a:p>
            <a:r>
              <a:rPr lang="zh-CN" altLang="en-US"/>
              <a:t>单击此处编辑母版标题样式</a:t>
            </a:r>
            <a:endParaRPr lang="en-US" dirty="0"/>
          </a:p>
        </p:txBody>
      </p:sp>
      <p:sp>
        <p:nvSpPr>
          <p:cNvPr id="3" name="Text Placeholder 2"/>
          <p:cNvSpPr>
            <a:spLocks noGrp="1"/>
          </p:cNvSpPr>
          <p:nvPr>
            <p:ph type="body" idx="1"/>
          </p:nvPr>
        </p:nvSpPr>
        <p:spPr>
          <a:xfrm>
            <a:off x="1571958" y="8673236"/>
            <a:ext cx="19871472" cy="2835076"/>
          </a:xfrm>
        </p:spPr>
        <p:txBody>
          <a:bodyPr/>
          <a:lstStyle>
            <a:lvl1pPr marL="0" indent="0">
              <a:buNone/>
              <a:defRPr sz="4535">
                <a:solidFill>
                  <a:schemeClr val="tx1">
                    <a:tint val="75000"/>
                  </a:schemeClr>
                </a:solidFill>
              </a:defRPr>
            </a:lvl1pPr>
            <a:lvl2pPr marL="863971" indent="0">
              <a:buNone/>
              <a:defRPr sz="3779">
                <a:solidFill>
                  <a:schemeClr val="tx1">
                    <a:tint val="75000"/>
                  </a:schemeClr>
                </a:solidFill>
              </a:defRPr>
            </a:lvl2pPr>
            <a:lvl3pPr marL="1727942" indent="0">
              <a:buNone/>
              <a:defRPr sz="3401">
                <a:solidFill>
                  <a:schemeClr val="tx1">
                    <a:tint val="75000"/>
                  </a:schemeClr>
                </a:solidFill>
              </a:defRPr>
            </a:lvl3pPr>
            <a:lvl4pPr marL="2591913" indent="0">
              <a:buNone/>
              <a:defRPr sz="3024">
                <a:solidFill>
                  <a:schemeClr val="tx1">
                    <a:tint val="75000"/>
                  </a:schemeClr>
                </a:solidFill>
              </a:defRPr>
            </a:lvl4pPr>
            <a:lvl5pPr marL="3455883" indent="0">
              <a:buNone/>
              <a:defRPr sz="3024">
                <a:solidFill>
                  <a:schemeClr val="tx1">
                    <a:tint val="75000"/>
                  </a:schemeClr>
                </a:solidFill>
              </a:defRPr>
            </a:lvl5pPr>
            <a:lvl6pPr marL="4319854" indent="0">
              <a:buNone/>
              <a:defRPr sz="3024">
                <a:solidFill>
                  <a:schemeClr val="tx1">
                    <a:tint val="75000"/>
                  </a:schemeClr>
                </a:solidFill>
              </a:defRPr>
            </a:lvl6pPr>
            <a:lvl7pPr marL="5183825" indent="0">
              <a:buNone/>
              <a:defRPr sz="3024">
                <a:solidFill>
                  <a:schemeClr val="tx1">
                    <a:tint val="75000"/>
                  </a:schemeClr>
                </a:solidFill>
              </a:defRPr>
            </a:lvl7pPr>
            <a:lvl8pPr marL="6047796" indent="0">
              <a:buNone/>
              <a:defRPr sz="3024">
                <a:solidFill>
                  <a:schemeClr val="tx1">
                    <a:tint val="75000"/>
                  </a:schemeClr>
                </a:solidFill>
              </a:defRPr>
            </a:lvl8pPr>
            <a:lvl9pPr marL="6911767" indent="0">
              <a:buNone/>
              <a:defRPr sz="3024">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796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3958"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663690"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86163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86959" y="690019"/>
            <a:ext cx="19871472" cy="250506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86960" y="3177087"/>
            <a:ext cx="9746740"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4" name="Content Placeholder 3"/>
          <p:cNvSpPr>
            <a:spLocks noGrp="1"/>
          </p:cNvSpPr>
          <p:nvPr>
            <p:ph sz="half" idx="2"/>
          </p:nvPr>
        </p:nvSpPr>
        <p:spPr>
          <a:xfrm>
            <a:off x="1586960" y="4734128"/>
            <a:ext cx="9746740"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663690" y="3177087"/>
            <a:ext cx="9794741"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6" name="Content Placeholder 5"/>
          <p:cNvSpPr>
            <a:spLocks noGrp="1"/>
          </p:cNvSpPr>
          <p:nvPr>
            <p:ph sz="quarter" idx="4"/>
          </p:nvPr>
        </p:nvSpPr>
        <p:spPr>
          <a:xfrm>
            <a:off x="11663690" y="4734128"/>
            <a:ext cx="9794741"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0" name="矩形 9">
            <a:extLst>
              <a:ext uri="{FF2B5EF4-FFF2-40B4-BE49-F238E27FC236}">
                <a16:creationId xmlns:a16="http://schemas.microsoft.com/office/drawing/2014/main" id="{64FA714C-563A-42B4-94AF-A2E253FBFCB6}"/>
              </a:ext>
            </a:extLst>
          </p:cNvPr>
          <p:cNvSpPr/>
          <p:nvPr userDrawn="1"/>
        </p:nvSpPr>
        <p:spPr>
          <a:xfrm>
            <a:off x="16401841" y="12127110"/>
            <a:ext cx="1825943" cy="354328"/>
          </a:xfrm>
          <a:prstGeom prst="rect">
            <a:avLst/>
          </a:prstGeom>
        </p:spPr>
        <p:txBody>
          <a:bodyPr wrap="square">
            <a:spAutoFit/>
          </a:bodyPr>
          <a:lstStyle/>
          <a:p>
            <a:r>
              <a:rPr lang="en-US" altLang="zh-CN" sz="189" dirty="0">
                <a:solidFill>
                  <a:prstClr val="white"/>
                </a:solidFill>
                <a:latin typeface="Calibri"/>
                <a:ea typeface="宋体"/>
              </a:rPr>
              <a:t>PPT</a:t>
            </a:r>
            <a:r>
              <a:rPr lang="zh-CN" altLang="en-US" sz="189" dirty="0">
                <a:solidFill>
                  <a:prstClr val="white"/>
                </a:solidFill>
                <a:latin typeface="Calibri"/>
                <a:ea typeface="宋体"/>
              </a:rPr>
              <a:t>模板下载：</a:t>
            </a:r>
            <a:r>
              <a:rPr lang="en-US" altLang="zh-CN" sz="189" dirty="0">
                <a:solidFill>
                  <a:prstClr val="white"/>
                </a:solidFill>
                <a:latin typeface="Calibri"/>
                <a:ea typeface="宋体"/>
              </a:rPr>
              <a:t>www.1ppt.com/moban/          </a:t>
            </a:r>
            <a:r>
              <a:rPr lang="zh-CN" altLang="en-US" sz="189" dirty="0">
                <a:solidFill>
                  <a:prstClr val="white"/>
                </a:solidFill>
                <a:latin typeface="Calibri"/>
                <a:ea typeface="宋体"/>
              </a:rPr>
              <a:t>行业</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www.1ppt.com/hangye/ </a:t>
            </a:r>
          </a:p>
          <a:p>
            <a:r>
              <a:rPr lang="zh-CN" altLang="en-US" sz="189" dirty="0">
                <a:solidFill>
                  <a:prstClr val="white"/>
                </a:solidFill>
                <a:latin typeface="Calibri"/>
                <a:ea typeface="宋体"/>
              </a:rPr>
              <a:t>节日</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www.1ppt.com/jieri/          PPT</a:t>
            </a:r>
            <a:r>
              <a:rPr lang="zh-CN" altLang="en-US" sz="189" dirty="0">
                <a:solidFill>
                  <a:prstClr val="white"/>
                </a:solidFill>
                <a:latin typeface="Calibri"/>
                <a:ea typeface="宋体"/>
              </a:rPr>
              <a:t>素材：</a:t>
            </a:r>
            <a:r>
              <a:rPr lang="en-US" altLang="zh-CN" sz="189" dirty="0">
                <a:solidFill>
                  <a:prstClr val="white"/>
                </a:solidFill>
                <a:latin typeface="Calibri"/>
                <a:ea typeface="宋体"/>
              </a:rPr>
              <a:t>www.1ppt.com/sucai/</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背景图片：</a:t>
            </a:r>
            <a:r>
              <a:rPr lang="en-US" altLang="zh-CN" sz="189" dirty="0">
                <a:solidFill>
                  <a:prstClr val="white"/>
                </a:solidFill>
                <a:latin typeface="Calibri"/>
                <a:ea typeface="宋体"/>
              </a:rPr>
              <a:t>www.1ppt.com/beijing/        PPT</a:t>
            </a:r>
            <a:r>
              <a:rPr lang="zh-CN" altLang="en-US" sz="189" dirty="0">
                <a:solidFill>
                  <a:prstClr val="white"/>
                </a:solidFill>
                <a:latin typeface="Calibri"/>
                <a:ea typeface="宋体"/>
              </a:rPr>
              <a:t>图表：</a:t>
            </a:r>
            <a:r>
              <a:rPr lang="en-US" altLang="zh-CN" sz="189" dirty="0">
                <a:solidFill>
                  <a:prstClr val="white"/>
                </a:solidFill>
                <a:latin typeface="Calibri"/>
                <a:ea typeface="宋体"/>
              </a:rPr>
              <a:t>www.1ppt.com/tubiao/      </a:t>
            </a:r>
          </a:p>
          <a:p>
            <a:r>
              <a:rPr lang="zh-CN" altLang="en-US" sz="189" dirty="0">
                <a:solidFill>
                  <a:prstClr val="white"/>
                </a:solidFill>
                <a:latin typeface="Calibri"/>
                <a:ea typeface="宋体"/>
              </a:rPr>
              <a:t>精美</a:t>
            </a:r>
            <a:r>
              <a:rPr lang="en-US" altLang="zh-CN" sz="189" dirty="0">
                <a:solidFill>
                  <a:prstClr val="white"/>
                </a:solidFill>
                <a:latin typeface="Calibri"/>
                <a:ea typeface="宋体"/>
              </a:rPr>
              <a:t>PPT</a:t>
            </a:r>
            <a:r>
              <a:rPr lang="zh-CN" altLang="en-US" sz="189" dirty="0">
                <a:solidFill>
                  <a:prstClr val="white"/>
                </a:solidFill>
                <a:latin typeface="Calibri"/>
                <a:ea typeface="宋体"/>
              </a:rPr>
              <a:t>下载：</a:t>
            </a:r>
            <a:r>
              <a:rPr lang="en-US" altLang="zh-CN" sz="189" dirty="0">
                <a:solidFill>
                  <a:prstClr val="white"/>
                </a:solidFill>
                <a:latin typeface="Calibri"/>
                <a:ea typeface="宋体"/>
              </a:rPr>
              <a:t>www.1ppt.com/xiazai/         PPT</a:t>
            </a:r>
            <a:r>
              <a:rPr lang="zh-CN" altLang="en-US" sz="189" dirty="0">
                <a:solidFill>
                  <a:prstClr val="white"/>
                </a:solidFill>
                <a:latin typeface="Calibri"/>
                <a:ea typeface="宋体"/>
              </a:rPr>
              <a:t>教程： </a:t>
            </a:r>
            <a:r>
              <a:rPr lang="en-US" altLang="zh-CN" sz="189" dirty="0">
                <a:solidFill>
                  <a:prstClr val="white"/>
                </a:solidFill>
                <a:latin typeface="Calibri"/>
                <a:ea typeface="宋体"/>
              </a:rPr>
              <a:t>www.1ppt.com/powerpoint/      </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课件：</a:t>
            </a:r>
            <a:r>
              <a:rPr lang="en-US" altLang="zh-CN" sz="189" dirty="0">
                <a:solidFill>
                  <a:prstClr val="white"/>
                </a:solidFill>
                <a:latin typeface="Calibri"/>
                <a:ea typeface="宋体"/>
              </a:rPr>
              <a:t>www.1ppt.com/kejian/             </a:t>
            </a:r>
            <a:r>
              <a:rPr lang="zh-CN" altLang="en-US" sz="189" dirty="0">
                <a:solidFill>
                  <a:prstClr val="white"/>
                </a:solidFill>
                <a:latin typeface="Calibri"/>
                <a:ea typeface="宋体"/>
              </a:rPr>
              <a:t>字体下载：</a:t>
            </a:r>
            <a:r>
              <a:rPr lang="en-US" altLang="zh-CN" sz="189" dirty="0">
                <a:solidFill>
                  <a:prstClr val="white"/>
                </a:solidFill>
                <a:latin typeface="Calibri"/>
                <a:ea typeface="宋体"/>
              </a:rPr>
              <a:t>www.1ppt.com/ziti/</a:t>
            </a:r>
          </a:p>
          <a:p>
            <a:r>
              <a:rPr lang="zh-CN" altLang="en-US" sz="189" dirty="0">
                <a:solidFill>
                  <a:prstClr val="white"/>
                </a:solidFill>
                <a:latin typeface="Calibri"/>
                <a:ea typeface="宋体"/>
              </a:rPr>
              <a:t>工作总结</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www.1ppt.com/xiazai/zongjie/ </a:t>
            </a:r>
            <a:r>
              <a:rPr lang="zh-CN" altLang="en-US" sz="189" dirty="0">
                <a:solidFill>
                  <a:prstClr val="white"/>
                </a:solidFill>
                <a:latin typeface="Calibri"/>
                <a:ea typeface="宋体"/>
              </a:rPr>
              <a:t>工作计划：</a:t>
            </a:r>
            <a:r>
              <a:rPr lang="en-US" altLang="zh-CN" sz="189" dirty="0">
                <a:solidFill>
                  <a:prstClr val="white"/>
                </a:solidFill>
                <a:latin typeface="Calibri"/>
                <a:ea typeface="宋体"/>
              </a:rPr>
              <a:t>www.1ppt.com/xiazai/jihua/</a:t>
            </a:r>
          </a:p>
          <a:p>
            <a:r>
              <a:rPr lang="zh-CN" altLang="en-US" sz="189" dirty="0">
                <a:solidFill>
                  <a:prstClr val="white"/>
                </a:solidFill>
                <a:latin typeface="Calibri"/>
                <a:ea typeface="宋体"/>
              </a:rPr>
              <a:t>商务</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www.1ppt.com/moban/shangwu/  </a:t>
            </a:r>
            <a:r>
              <a:rPr lang="zh-CN" altLang="en-US" sz="189" dirty="0">
                <a:solidFill>
                  <a:prstClr val="white"/>
                </a:solidFill>
                <a:latin typeface="Calibri"/>
                <a:ea typeface="宋体"/>
              </a:rPr>
              <a:t>个人简历</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www.1ppt.com/xiazai/jianli/  </a:t>
            </a:r>
          </a:p>
          <a:p>
            <a:r>
              <a:rPr lang="zh-CN" altLang="en-US" sz="189" dirty="0">
                <a:solidFill>
                  <a:prstClr val="white"/>
                </a:solidFill>
                <a:latin typeface="Calibri"/>
                <a:ea typeface="宋体"/>
              </a:rPr>
              <a:t>毕业答辩</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www.1ppt.com/xiazai/dabian/  </a:t>
            </a:r>
            <a:r>
              <a:rPr lang="zh-CN" altLang="en-US" sz="189" dirty="0">
                <a:solidFill>
                  <a:prstClr val="white"/>
                </a:solidFill>
                <a:latin typeface="Calibri"/>
                <a:ea typeface="宋体"/>
              </a:rPr>
              <a:t>工作汇报</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www.1ppt.com/xiazai/huibao/    </a:t>
            </a:r>
          </a:p>
          <a:p>
            <a:r>
              <a:rPr lang="en-US" altLang="zh-CN" sz="189" dirty="0">
                <a:solidFill>
                  <a:prstClr val="white"/>
                </a:solidFill>
                <a:latin typeface="Calibri"/>
                <a:ea typeface="宋体"/>
              </a:rPr>
              <a:t> </a:t>
            </a:r>
          </a:p>
        </p:txBody>
      </p:sp>
    </p:spTree>
    <p:extLst>
      <p:ext uri="{BB962C8B-B14F-4D97-AF65-F5344CB8AC3E}">
        <p14:creationId xmlns:p14="http://schemas.microsoft.com/office/powerpoint/2010/main" val="344363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7797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56033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Content Placeholder 2"/>
          <p:cNvSpPr>
            <a:spLocks noGrp="1"/>
          </p:cNvSpPr>
          <p:nvPr>
            <p:ph idx="1"/>
          </p:nvPr>
        </p:nvSpPr>
        <p:spPr>
          <a:xfrm>
            <a:off x="9794741" y="1866051"/>
            <a:ext cx="11663690" cy="9210249"/>
          </a:xfrm>
        </p:spPr>
        <p:txBody>
          <a:bodyPr/>
          <a:lstStyle>
            <a:lvl1pPr>
              <a:defRPr sz="6047"/>
            </a:lvl1pPr>
            <a:lvl2pPr>
              <a:defRPr sz="5291"/>
            </a:lvl2pPr>
            <a:lvl3pPr>
              <a:defRPr sz="4535"/>
            </a:lvl3pPr>
            <a:lvl4pPr>
              <a:defRPr sz="3779"/>
            </a:lvl4pPr>
            <a:lvl5pPr>
              <a:defRPr sz="3779"/>
            </a:lvl5pPr>
            <a:lvl6pPr>
              <a:defRPr sz="3779"/>
            </a:lvl6pPr>
            <a:lvl7pPr>
              <a:defRPr sz="3779"/>
            </a:lvl7pPr>
            <a:lvl8pPr>
              <a:defRPr sz="3779"/>
            </a:lvl8pPr>
            <a:lvl9pPr>
              <a:defRPr sz="377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92718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794741" y="1866051"/>
            <a:ext cx="11663690" cy="9210249"/>
          </a:xfrm>
        </p:spPr>
        <p:txBody>
          <a:bodyPr anchor="t"/>
          <a:lstStyle>
            <a:lvl1pPr marL="0" indent="0">
              <a:buNone/>
              <a:defRPr sz="6047"/>
            </a:lvl1pPr>
            <a:lvl2pPr marL="863971" indent="0">
              <a:buNone/>
              <a:defRPr sz="5291"/>
            </a:lvl2pPr>
            <a:lvl3pPr marL="1727942" indent="0">
              <a:buNone/>
              <a:defRPr sz="4535"/>
            </a:lvl3pPr>
            <a:lvl4pPr marL="2591913" indent="0">
              <a:buNone/>
              <a:defRPr sz="3779"/>
            </a:lvl4pPr>
            <a:lvl5pPr marL="3455883" indent="0">
              <a:buNone/>
              <a:defRPr sz="3779"/>
            </a:lvl5pPr>
            <a:lvl6pPr marL="4319854" indent="0">
              <a:buNone/>
              <a:defRPr sz="3779"/>
            </a:lvl6pPr>
            <a:lvl7pPr marL="5183825" indent="0">
              <a:buNone/>
              <a:defRPr sz="3779"/>
            </a:lvl7pPr>
            <a:lvl8pPr marL="6047796" indent="0">
              <a:buNone/>
              <a:defRPr sz="3779"/>
            </a:lvl8pPr>
            <a:lvl9pPr marL="6911767" indent="0">
              <a:buNone/>
              <a:defRPr sz="3779"/>
            </a:lvl9pPr>
          </a:lstStyle>
          <a:p>
            <a:r>
              <a:rPr lang="zh-CN" altLang="en-US"/>
              <a:t>单击图标添加图片</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75348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83958" y="690019"/>
            <a:ext cx="19871472" cy="250506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83958" y="3450093"/>
            <a:ext cx="19871472" cy="82232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83958" y="12012325"/>
            <a:ext cx="5183862" cy="690019"/>
          </a:xfrm>
          <a:prstGeom prst="rect">
            <a:avLst/>
          </a:prstGeom>
        </p:spPr>
        <p:txBody>
          <a:bodyPr vert="horz" lIns="91440" tIns="45720" rIns="91440" bIns="45720" rtlCol="0" anchor="ctr"/>
          <a:lstStyle>
            <a:lvl1pPr algn="l">
              <a:defRPr sz="2268">
                <a:solidFill>
                  <a:schemeClr val="tx1">
                    <a:tint val="75000"/>
                  </a:schemeClr>
                </a:solidFill>
              </a:defRPr>
            </a:lvl1p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3"/>
          </p:nvPr>
        </p:nvSpPr>
        <p:spPr>
          <a:xfrm>
            <a:off x="7631798" y="12012325"/>
            <a:ext cx="7775793" cy="690019"/>
          </a:xfrm>
          <a:prstGeom prst="rect">
            <a:avLst/>
          </a:prstGeom>
        </p:spPr>
        <p:txBody>
          <a:bodyPr vert="horz" lIns="91440" tIns="45720" rIns="91440" bIns="45720" rtlCol="0" anchor="ctr"/>
          <a:lstStyle>
            <a:lvl1pPr algn="ctr">
              <a:defRPr sz="2268">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6271568" y="12012325"/>
            <a:ext cx="5183862" cy="690019"/>
          </a:xfrm>
          <a:prstGeom prst="rect">
            <a:avLst/>
          </a:prstGeom>
        </p:spPr>
        <p:txBody>
          <a:bodyPr vert="horz" lIns="91440" tIns="45720" rIns="91440" bIns="45720" rtlCol="0" anchor="ctr"/>
          <a:lstStyle>
            <a:lvl1pPr algn="r">
              <a:defRPr sz="2268">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2476007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61" r:id="rId13"/>
  </p:sldLayoutIdLst>
  <p:txStyles>
    <p:titleStyle>
      <a:lvl1pPr algn="l" defTabSz="1727942" rtl="0" eaLnBrk="1" latinLnBrk="0" hangingPunct="1">
        <a:lnSpc>
          <a:spcPct val="90000"/>
        </a:lnSpc>
        <a:spcBef>
          <a:spcPct val="0"/>
        </a:spcBef>
        <a:buNone/>
        <a:defRPr sz="8315" kern="1200">
          <a:solidFill>
            <a:schemeClr val="tx1"/>
          </a:solidFill>
          <a:latin typeface="+mj-lt"/>
          <a:ea typeface="+mj-ea"/>
          <a:cs typeface="+mj-cs"/>
        </a:defRPr>
      </a:lvl1pPr>
    </p:titleStyle>
    <p:bodyStyle>
      <a:lvl1pPr marL="431985" indent="-431985" algn="l" defTabSz="1727942" rtl="0" eaLnBrk="1" latinLnBrk="0" hangingPunct="1">
        <a:lnSpc>
          <a:spcPct val="90000"/>
        </a:lnSpc>
        <a:spcBef>
          <a:spcPts val="1890"/>
        </a:spcBef>
        <a:buFont typeface="Arial" panose="020B0604020202020204" pitchFamily="34" charset="0"/>
        <a:buChar char="•"/>
        <a:defRPr sz="5291" kern="1200">
          <a:solidFill>
            <a:schemeClr val="tx1"/>
          </a:solidFill>
          <a:latin typeface="+mn-lt"/>
          <a:ea typeface="+mn-ea"/>
          <a:cs typeface="+mn-cs"/>
        </a:defRPr>
      </a:lvl1pPr>
      <a:lvl2pPr marL="1295956" indent="-431985" algn="l" defTabSz="1727942" rtl="0" eaLnBrk="1" latinLnBrk="0" hangingPunct="1">
        <a:lnSpc>
          <a:spcPct val="90000"/>
        </a:lnSpc>
        <a:spcBef>
          <a:spcPts val="945"/>
        </a:spcBef>
        <a:buFont typeface="Arial" panose="020B0604020202020204" pitchFamily="34" charset="0"/>
        <a:buChar char="•"/>
        <a:defRPr sz="4535" kern="1200">
          <a:solidFill>
            <a:schemeClr val="tx1"/>
          </a:solidFill>
          <a:latin typeface="+mn-lt"/>
          <a:ea typeface="+mn-ea"/>
          <a:cs typeface="+mn-cs"/>
        </a:defRPr>
      </a:lvl2pPr>
      <a:lvl3pPr marL="2159927" indent="-431985" algn="l" defTabSz="1727942" rtl="0" eaLnBrk="1" latinLnBrk="0" hangingPunct="1">
        <a:lnSpc>
          <a:spcPct val="90000"/>
        </a:lnSpc>
        <a:spcBef>
          <a:spcPts val="945"/>
        </a:spcBef>
        <a:buFont typeface="Arial" panose="020B0604020202020204" pitchFamily="34" charset="0"/>
        <a:buChar char="•"/>
        <a:defRPr sz="3779" kern="1200">
          <a:solidFill>
            <a:schemeClr val="tx1"/>
          </a:solidFill>
          <a:latin typeface="+mn-lt"/>
          <a:ea typeface="+mn-ea"/>
          <a:cs typeface="+mn-cs"/>
        </a:defRPr>
      </a:lvl3pPr>
      <a:lvl4pPr marL="3023898"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4pPr>
      <a:lvl5pPr marL="3887869"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5pPr>
      <a:lvl6pPr marL="475184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6pPr>
      <a:lvl7pPr marL="561581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7pPr>
      <a:lvl8pPr marL="6479781"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8pPr>
      <a:lvl9pPr marL="7343752"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9pPr>
    </p:bodyStyle>
    <p:otherStyle>
      <a:defPPr>
        <a:defRPr lang="en-US"/>
      </a:defPPr>
      <a:lvl1pPr marL="0" algn="l" defTabSz="1727942" rtl="0" eaLnBrk="1" latinLnBrk="0" hangingPunct="1">
        <a:defRPr sz="3401" kern="1200">
          <a:solidFill>
            <a:schemeClr val="tx1"/>
          </a:solidFill>
          <a:latin typeface="+mn-lt"/>
          <a:ea typeface="+mn-ea"/>
          <a:cs typeface="+mn-cs"/>
        </a:defRPr>
      </a:lvl1pPr>
      <a:lvl2pPr marL="863971" algn="l" defTabSz="1727942" rtl="0" eaLnBrk="1" latinLnBrk="0" hangingPunct="1">
        <a:defRPr sz="3401" kern="1200">
          <a:solidFill>
            <a:schemeClr val="tx1"/>
          </a:solidFill>
          <a:latin typeface="+mn-lt"/>
          <a:ea typeface="+mn-ea"/>
          <a:cs typeface="+mn-cs"/>
        </a:defRPr>
      </a:lvl2pPr>
      <a:lvl3pPr marL="1727942" algn="l" defTabSz="1727942" rtl="0" eaLnBrk="1" latinLnBrk="0" hangingPunct="1">
        <a:defRPr sz="3401" kern="1200">
          <a:solidFill>
            <a:schemeClr val="tx1"/>
          </a:solidFill>
          <a:latin typeface="+mn-lt"/>
          <a:ea typeface="+mn-ea"/>
          <a:cs typeface="+mn-cs"/>
        </a:defRPr>
      </a:lvl3pPr>
      <a:lvl4pPr marL="2591913" algn="l" defTabSz="1727942" rtl="0" eaLnBrk="1" latinLnBrk="0" hangingPunct="1">
        <a:defRPr sz="3401" kern="1200">
          <a:solidFill>
            <a:schemeClr val="tx1"/>
          </a:solidFill>
          <a:latin typeface="+mn-lt"/>
          <a:ea typeface="+mn-ea"/>
          <a:cs typeface="+mn-cs"/>
        </a:defRPr>
      </a:lvl4pPr>
      <a:lvl5pPr marL="3455883" algn="l" defTabSz="1727942" rtl="0" eaLnBrk="1" latinLnBrk="0" hangingPunct="1">
        <a:defRPr sz="3401" kern="1200">
          <a:solidFill>
            <a:schemeClr val="tx1"/>
          </a:solidFill>
          <a:latin typeface="+mn-lt"/>
          <a:ea typeface="+mn-ea"/>
          <a:cs typeface="+mn-cs"/>
        </a:defRPr>
      </a:lvl5pPr>
      <a:lvl6pPr marL="4319854" algn="l" defTabSz="1727942" rtl="0" eaLnBrk="1" latinLnBrk="0" hangingPunct="1">
        <a:defRPr sz="3401" kern="1200">
          <a:solidFill>
            <a:schemeClr val="tx1"/>
          </a:solidFill>
          <a:latin typeface="+mn-lt"/>
          <a:ea typeface="+mn-ea"/>
          <a:cs typeface="+mn-cs"/>
        </a:defRPr>
      </a:lvl6pPr>
      <a:lvl7pPr marL="5183825" algn="l" defTabSz="1727942" rtl="0" eaLnBrk="1" latinLnBrk="0" hangingPunct="1">
        <a:defRPr sz="3401" kern="1200">
          <a:solidFill>
            <a:schemeClr val="tx1"/>
          </a:solidFill>
          <a:latin typeface="+mn-lt"/>
          <a:ea typeface="+mn-ea"/>
          <a:cs typeface="+mn-cs"/>
        </a:defRPr>
      </a:lvl7pPr>
      <a:lvl8pPr marL="6047796" algn="l" defTabSz="1727942" rtl="0" eaLnBrk="1" latinLnBrk="0" hangingPunct="1">
        <a:defRPr sz="3401" kern="1200">
          <a:solidFill>
            <a:schemeClr val="tx1"/>
          </a:solidFill>
          <a:latin typeface="+mn-lt"/>
          <a:ea typeface="+mn-ea"/>
          <a:cs typeface="+mn-cs"/>
        </a:defRPr>
      </a:lvl8pPr>
      <a:lvl9pPr marL="6911767" algn="l" defTabSz="1727942" rtl="0" eaLnBrk="1" latinLnBrk="0" hangingPunct="1">
        <a:defRPr sz="34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77.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7.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FD6199F-389F-40C2-AA07-23ED986F4779}"/>
              </a:ext>
            </a:extLst>
          </p:cNvPr>
          <p:cNvGrpSpPr/>
          <p:nvPr/>
        </p:nvGrpSpPr>
        <p:grpSpPr>
          <a:xfrm>
            <a:off x="3243704" y="3799235"/>
            <a:ext cx="16551980" cy="5361880"/>
            <a:chOff x="3243704" y="3256963"/>
            <a:chExt cx="16551980" cy="5361880"/>
          </a:xfrm>
        </p:grpSpPr>
        <p:grpSp>
          <p:nvGrpSpPr>
            <p:cNvPr id="3" name="组合 2">
              <a:extLst>
                <a:ext uri="{FF2B5EF4-FFF2-40B4-BE49-F238E27FC236}">
                  <a16:creationId xmlns:a16="http://schemas.microsoft.com/office/drawing/2014/main" id="{7FDFDD35-DBE7-4DE7-B219-8CD39875748D}"/>
                </a:ext>
              </a:extLst>
            </p:cNvPr>
            <p:cNvGrpSpPr/>
            <p:nvPr/>
          </p:nvGrpSpPr>
          <p:grpSpPr>
            <a:xfrm>
              <a:off x="3243704" y="3256963"/>
              <a:ext cx="16551980" cy="2487909"/>
              <a:chOff x="3243704" y="3256963"/>
              <a:chExt cx="16551980" cy="2487909"/>
            </a:xfrm>
          </p:grpSpPr>
          <p:sp>
            <p:nvSpPr>
              <p:cNvPr id="98" name="TextBox 7"/>
              <p:cNvSpPr>
                <a:spLocks noChangeArrowheads="1"/>
              </p:cNvSpPr>
              <p:nvPr/>
            </p:nvSpPr>
            <p:spPr bwMode="auto">
              <a:xfrm>
                <a:off x="3243704" y="3256963"/>
                <a:ext cx="16551980" cy="13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727993">
                  <a:defRPr/>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p>
            </p:txBody>
          </p:sp>
          <p:cxnSp>
            <p:nvCxnSpPr>
              <p:cNvPr id="99" name="直接连接符 98"/>
              <p:cNvCxnSpPr/>
              <p:nvPr/>
            </p:nvCxnSpPr>
            <p:spPr>
              <a:xfrm>
                <a:off x="5260268" y="4868480"/>
                <a:ext cx="12518853" cy="0"/>
              </a:xfrm>
              <a:prstGeom prst="line">
                <a:avLst/>
              </a:prstGeom>
              <a:noFill/>
              <a:ln w="28575"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5124193" y="5036646"/>
                <a:ext cx="12791002" cy="58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简介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理论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算法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设计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应用</a:t>
                </a:r>
              </a:p>
            </p:txBody>
          </p:sp>
          <p:cxnSp>
            <p:nvCxnSpPr>
              <p:cNvPr id="101" name="直接连接符 100"/>
              <p:cNvCxnSpPr/>
              <p:nvPr/>
            </p:nvCxnSpPr>
            <p:spPr>
              <a:xfrm>
                <a:off x="5260268" y="5744872"/>
                <a:ext cx="12518853" cy="0"/>
              </a:xfrm>
              <a:prstGeom prst="line">
                <a:avLst/>
              </a:prstGeom>
              <a:noFill/>
              <a:ln w="28575" cap="flat" cmpd="sng" algn="ctr">
                <a:solidFill>
                  <a:srgbClr val="202A36"/>
                </a:solidFill>
                <a:prstDash val="sysDash"/>
                <a:headEnd type="diamond" w="med" len="med"/>
                <a:tailEnd type="diamond" w="med" len="med"/>
              </a:ln>
              <a:effectLst/>
            </p:spPr>
          </p:cxnSp>
        </p:grpSp>
        <p:sp>
          <p:nvSpPr>
            <p:cNvPr id="102" name="矩形 3"/>
            <p:cNvSpPr>
              <a:spLocks noChangeArrowheads="1"/>
            </p:cNvSpPr>
            <p:nvPr/>
          </p:nvSpPr>
          <p:spPr bwMode="auto">
            <a:xfrm>
              <a:off x="7405383" y="6204375"/>
              <a:ext cx="8228621" cy="8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9583" tIns="64793" rIns="129583" bIns="64793">
              <a:spAutoFit/>
            </a:bodyPr>
            <a:lstStyle/>
            <a:p>
              <a:pPr defTabSz="1727993">
                <a:defRPr/>
              </a:pP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讲师：张鹏</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时间：</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2021.06</a:t>
              </a:r>
              <a:endPar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7625110" y="7533392"/>
              <a:ext cx="7789165" cy="1085451"/>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D375E467-9972-433F-B513-3D6CCAFB4D7C}"/>
              </a:ext>
            </a:extLst>
          </p:cNvPr>
          <p:cNvGrpSpPr/>
          <p:nvPr/>
        </p:nvGrpSpPr>
        <p:grpSpPr>
          <a:xfrm>
            <a:off x="5214074" y="1847966"/>
            <a:ext cx="11634513" cy="9631998"/>
            <a:chOff x="5214074" y="1847966"/>
            <a:chExt cx="11634513" cy="9631998"/>
          </a:xfrm>
        </p:grpSpPr>
        <p:sp>
          <p:nvSpPr>
            <p:cNvPr id="80" name="矩形: 圆角 79">
              <a:extLst>
                <a:ext uri="{FF2B5EF4-FFF2-40B4-BE49-F238E27FC236}">
                  <a16:creationId xmlns:a16="http://schemas.microsoft.com/office/drawing/2014/main" id="{0AEE38A9-8B00-414C-B70F-C24DF69D9422}"/>
                </a:ext>
              </a:extLst>
            </p:cNvPr>
            <p:cNvSpPr/>
            <p:nvPr/>
          </p:nvSpPr>
          <p:spPr>
            <a:xfrm>
              <a:off x="6525006" y="8360400"/>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grpSp>
          <p:nvGrpSpPr>
            <p:cNvPr id="88" name="组合 87">
              <a:extLst>
                <a:ext uri="{FF2B5EF4-FFF2-40B4-BE49-F238E27FC236}">
                  <a16:creationId xmlns:a16="http://schemas.microsoft.com/office/drawing/2014/main" id="{EEB85213-3DBA-4463-A9EC-05ACE5133229}"/>
                </a:ext>
              </a:extLst>
            </p:cNvPr>
            <p:cNvGrpSpPr/>
            <p:nvPr/>
          </p:nvGrpSpPr>
          <p:grpSpPr>
            <a:xfrm>
              <a:off x="6525005" y="9442781"/>
              <a:ext cx="2309830" cy="1190741"/>
              <a:chOff x="9509910" y="7622139"/>
              <a:chExt cx="2459129" cy="1276351"/>
            </a:xfrm>
          </p:grpSpPr>
          <p:sp>
            <p:nvSpPr>
              <p:cNvPr id="131" name="矩形: 圆角 130">
                <a:extLst>
                  <a:ext uri="{FF2B5EF4-FFF2-40B4-BE49-F238E27FC236}">
                    <a16:creationId xmlns:a16="http://schemas.microsoft.com/office/drawing/2014/main" id="{BCA541E0-2792-4CDA-9449-33170231DA17}"/>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2" name="矩形: 圆角 131">
                <a:extLst>
                  <a:ext uri="{FF2B5EF4-FFF2-40B4-BE49-F238E27FC236}">
                    <a16:creationId xmlns:a16="http://schemas.microsoft.com/office/drawing/2014/main" id="{7E5F4C6D-21F2-4717-BABB-FD3597511111}"/>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3" name="矩形: 圆角 132">
                <a:extLst>
                  <a:ext uri="{FF2B5EF4-FFF2-40B4-BE49-F238E27FC236}">
                    <a16:creationId xmlns:a16="http://schemas.microsoft.com/office/drawing/2014/main" id="{476F632B-48B4-4682-A271-3808C0B0564E}"/>
                  </a:ext>
                </a:extLst>
              </p:cNvPr>
              <p:cNvSpPr/>
              <p:nvPr/>
            </p:nvSpPr>
            <p:spPr>
              <a:xfrm>
                <a:off x="9814710" y="7926940"/>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89" name="矩形: 圆角 88">
              <a:extLst>
                <a:ext uri="{FF2B5EF4-FFF2-40B4-BE49-F238E27FC236}">
                  <a16:creationId xmlns:a16="http://schemas.microsoft.com/office/drawing/2014/main" id="{46FD9D0F-514E-4CFB-A3D5-95F73DBD8643}"/>
                </a:ext>
              </a:extLst>
            </p:cNvPr>
            <p:cNvSpPr/>
            <p:nvPr/>
          </p:nvSpPr>
          <p:spPr>
            <a:xfrm>
              <a:off x="10377544" y="2472962"/>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90" name="矩形: 圆角 89">
              <a:extLst>
                <a:ext uri="{FF2B5EF4-FFF2-40B4-BE49-F238E27FC236}">
                  <a16:creationId xmlns:a16="http://schemas.microsoft.com/office/drawing/2014/main" id="{44B9CEC5-029F-4AF5-8D60-BEE81C037493}"/>
                </a:ext>
              </a:extLst>
            </p:cNvPr>
            <p:cNvSpPr/>
            <p:nvPr/>
          </p:nvSpPr>
          <p:spPr>
            <a:xfrm>
              <a:off x="14201466" y="2472962"/>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8780C704-A582-4DAF-A145-BB58517C1607}"/>
                </a:ext>
              </a:extLst>
            </p:cNvPr>
            <p:cNvCxnSpPr>
              <a:cxnSpLocks/>
            </p:cNvCxnSpPr>
            <p:nvPr/>
          </p:nvCxnSpPr>
          <p:spPr>
            <a:xfrm>
              <a:off x="12401079" y="2672929"/>
              <a:ext cx="1801459"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C3CAA61F-AAA6-4B76-A19C-FB8077980FCD}"/>
                </a:ext>
              </a:extLst>
            </p:cNvPr>
            <p:cNvCxnSpPr>
              <a:cxnSpLocks/>
            </p:cNvCxnSpPr>
            <p:nvPr/>
          </p:nvCxnSpPr>
          <p:spPr>
            <a:xfrm flipH="1">
              <a:off x="12401079" y="3262858"/>
              <a:ext cx="1801460"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A9C9FA8C-3041-45F0-A335-1D10FCAEC70C}"/>
                </a:ext>
              </a:extLst>
            </p:cNvPr>
            <p:cNvSpPr/>
            <p:nvPr/>
          </p:nvSpPr>
          <p:spPr>
            <a:xfrm>
              <a:off x="11969633" y="2150219"/>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21636CB2-B8F1-4743-96C1-8D04DCCC76C6}"/>
                </a:ext>
              </a:extLst>
            </p:cNvPr>
            <p:cNvSpPr/>
            <p:nvPr/>
          </p:nvSpPr>
          <p:spPr>
            <a:xfrm>
              <a:off x="12195485" y="3420733"/>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6BE7071D-E54E-406B-8F36-4D2B16596BE5}"/>
                </a:ext>
              </a:extLst>
            </p:cNvPr>
            <p:cNvGrpSpPr/>
            <p:nvPr/>
          </p:nvGrpSpPr>
          <p:grpSpPr>
            <a:xfrm>
              <a:off x="5214074" y="7829772"/>
              <a:ext cx="11634513" cy="3650192"/>
              <a:chOff x="723529" y="10316635"/>
              <a:chExt cx="11350707" cy="2160000"/>
            </a:xfrm>
          </p:grpSpPr>
          <p:sp>
            <p:nvSpPr>
              <p:cNvPr id="128" name="矩形 127">
                <a:extLst>
                  <a:ext uri="{FF2B5EF4-FFF2-40B4-BE49-F238E27FC236}">
                    <a16:creationId xmlns:a16="http://schemas.microsoft.com/office/drawing/2014/main" id="{27E3FE98-1B1E-46E6-B329-7C1636A84B0C}"/>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9" name="矩形 128">
                <a:extLst>
                  <a:ext uri="{FF2B5EF4-FFF2-40B4-BE49-F238E27FC236}">
                    <a16:creationId xmlns:a16="http://schemas.microsoft.com/office/drawing/2014/main" id="{2E5689DF-DA05-44C5-BA14-86D8D4D25A73}"/>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30" name="文本框 129">
                <a:extLst>
                  <a:ext uri="{FF2B5EF4-FFF2-40B4-BE49-F238E27FC236}">
                    <a16:creationId xmlns:a16="http://schemas.microsoft.com/office/drawing/2014/main" id="{C28A5731-4BF7-4383-B464-FAFC9917CB30}"/>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96" name="组合 95">
              <a:extLst>
                <a:ext uri="{FF2B5EF4-FFF2-40B4-BE49-F238E27FC236}">
                  <a16:creationId xmlns:a16="http://schemas.microsoft.com/office/drawing/2014/main" id="{C2D25AB7-9968-4BFB-ADB2-35F3A9993E62}"/>
                </a:ext>
              </a:extLst>
            </p:cNvPr>
            <p:cNvGrpSpPr/>
            <p:nvPr/>
          </p:nvGrpSpPr>
          <p:grpSpPr>
            <a:xfrm>
              <a:off x="5214075" y="5912954"/>
              <a:ext cx="11634512" cy="1916818"/>
              <a:chOff x="723529" y="10316635"/>
              <a:chExt cx="11350707" cy="2160000"/>
            </a:xfrm>
          </p:grpSpPr>
          <p:sp>
            <p:nvSpPr>
              <p:cNvPr id="125" name="矩形 124">
                <a:extLst>
                  <a:ext uri="{FF2B5EF4-FFF2-40B4-BE49-F238E27FC236}">
                    <a16:creationId xmlns:a16="http://schemas.microsoft.com/office/drawing/2014/main" id="{ED04F797-4ECA-4D4F-BC77-0FB7BD8E2906}"/>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55686B56-F4E0-4B47-BED1-3684133C8355}"/>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a16="http://schemas.microsoft.com/office/drawing/2014/main" id="{FBD49171-F3B6-49DC-81BA-E2AF357E43AC}"/>
                  </a:ext>
                </a:extLst>
              </p:cNvPr>
              <p:cNvSpPr txBox="1"/>
              <p:nvPr/>
            </p:nvSpPr>
            <p:spPr>
              <a:xfrm>
                <a:off x="1055865" y="10535748"/>
                <a:ext cx="600538" cy="1801566"/>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97" name="组合 96">
              <a:extLst>
                <a:ext uri="{FF2B5EF4-FFF2-40B4-BE49-F238E27FC236}">
                  <a16:creationId xmlns:a16="http://schemas.microsoft.com/office/drawing/2014/main" id="{BF82FB80-0AC9-4736-B00B-17BBAD1831AB}"/>
                </a:ext>
              </a:extLst>
            </p:cNvPr>
            <p:cNvGrpSpPr/>
            <p:nvPr/>
          </p:nvGrpSpPr>
          <p:grpSpPr>
            <a:xfrm>
              <a:off x="5214075" y="3909115"/>
              <a:ext cx="11634512" cy="1996151"/>
              <a:chOff x="723529" y="10316635"/>
              <a:chExt cx="11350707" cy="2160000"/>
            </a:xfrm>
          </p:grpSpPr>
          <p:sp>
            <p:nvSpPr>
              <p:cNvPr id="122" name="矩形 121">
                <a:extLst>
                  <a:ext uri="{FF2B5EF4-FFF2-40B4-BE49-F238E27FC236}">
                    <a16:creationId xmlns:a16="http://schemas.microsoft.com/office/drawing/2014/main" id="{16A4299E-5114-4ED3-BDC3-427508C7B67B}"/>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051C97A-C109-4A77-A690-0C212C48388D}"/>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a16="http://schemas.microsoft.com/office/drawing/2014/main" id="{58E15F87-1263-4179-B95E-D0DE57368412}"/>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cxnSp>
          <p:nvCxnSpPr>
            <p:cNvPr id="99" name="直接箭头连接符 98">
              <a:extLst>
                <a:ext uri="{FF2B5EF4-FFF2-40B4-BE49-F238E27FC236}">
                  <a16:creationId xmlns:a16="http://schemas.microsoft.com/office/drawing/2014/main" id="{E0EA4F0D-AAC3-4600-B2C0-EE8D00CE9070}"/>
                </a:ext>
              </a:extLst>
            </p:cNvPr>
            <p:cNvCxnSpPr>
              <a:cxnSpLocks/>
              <a:stCxn id="153" idx="2"/>
              <a:endCxn id="139" idx="0"/>
            </p:cNvCxnSpPr>
            <p:nvPr/>
          </p:nvCxnSpPr>
          <p:spPr>
            <a:xfrm flipH="1">
              <a:off x="7938378" y="5456256"/>
              <a:ext cx="3612809" cy="80473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DD06D14-91C2-4CA8-8A01-4E02C9D93004}"/>
                </a:ext>
              </a:extLst>
            </p:cNvPr>
            <p:cNvCxnSpPr>
              <a:cxnSpLocks/>
              <a:stCxn id="153" idx="2"/>
              <a:endCxn id="143" idx="0"/>
            </p:cNvCxnSpPr>
            <p:nvPr/>
          </p:nvCxnSpPr>
          <p:spPr>
            <a:xfrm flipH="1">
              <a:off x="11418050" y="5456256"/>
              <a:ext cx="133137" cy="80473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BC49864-A691-45C7-AF67-96ABAB8E836C}"/>
                </a:ext>
              </a:extLst>
            </p:cNvPr>
            <p:cNvCxnSpPr>
              <a:cxnSpLocks/>
              <a:stCxn id="153" idx="2"/>
              <a:endCxn id="147" idx="0"/>
            </p:cNvCxnSpPr>
            <p:nvPr/>
          </p:nvCxnSpPr>
          <p:spPr>
            <a:xfrm>
              <a:off x="11551187" y="5456256"/>
              <a:ext cx="3346535" cy="80473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7793E49E-36CE-400C-B651-E8F8E88CB2EF}"/>
                </a:ext>
              </a:extLst>
            </p:cNvPr>
            <p:cNvGrpSpPr/>
            <p:nvPr/>
          </p:nvGrpSpPr>
          <p:grpSpPr>
            <a:xfrm>
              <a:off x="5214075" y="1847966"/>
              <a:ext cx="11634512" cy="2058922"/>
              <a:chOff x="723529" y="10316635"/>
              <a:chExt cx="11350707" cy="2160000"/>
            </a:xfrm>
          </p:grpSpPr>
          <p:sp>
            <p:nvSpPr>
              <p:cNvPr id="116" name="矩形 115">
                <a:extLst>
                  <a:ext uri="{FF2B5EF4-FFF2-40B4-BE49-F238E27FC236}">
                    <a16:creationId xmlns:a16="http://schemas.microsoft.com/office/drawing/2014/main" id="{0B74271E-205C-4FE9-B882-6221AF1BEE3A}"/>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606A2FBE-55E0-4CF7-BE22-11AFA84783C4}"/>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18" name="文本框 117">
                <a:extLst>
                  <a:ext uri="{FF2B5EF4-FFF2-40B4-BE49-F238E27FC236}">
                    <a16:creationId xmlns:a16="http://schemas.microsoft.com/office/drawing/2014/main" id="{804F8328-A0E2-402A-B543-2D565A2AFC5C}"/>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sp>
          <p:nvSpPr>
            <p:cNvPr id="104" name="箭头: 右 103">
              <a:extLst>
                <a:ext uri="{FF2B5EF4-FFF2-40B4-BE49-F238E27FC236}">
                  <a16:creationId xmlns:a16="http://schemas.microsoft.com/office/drawing/2014/main" id="{0AA47946-7337-4528-B6DD-E9C668771D9A}"/>
                </a:ext>
              </a:extLst>
            </p:cNvPr>
            <p:cNvSpPr/>
            <p:nvPr/>
          </p:nvSpPr>
          <p:spPr>
            <a:xfrm rot="16200000" flipH="1">
              <a:off x="11367317" y="76289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5" name="箭头: 右 104">
              <a:extLst>
                <a:ext uri="{FF2B5EF4-FFF2-40B4-BE49-F238E27FC236}">
                  <a16:creationId xmlns:a16="http://schemas.microsoft.com/office/drawing/2014/main" id="{06BBC9BA-9494-455F-B489-6EAEC9B7580A}"/>
                </a:ext>
              </a:extLst>
            </p:cNvPr>
            <p:cNvSpPr/>
            <p:nvPr/>
          </p:nvSpPr>
          <p:spPr>
            <a:xfrm rot="16200000" flipH="1">
              <a:off x="7928240" y="7628967"/>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6" name="箭头: 右 105">
              <a:extLst>
                <a:ext uri="{FF2B5EF4-FFF2-40B4-BE49-F238E27FC236}">
                  <a16:creationId xmlns:a16="http://schemas.microsoft.com/office/drawing/2014/main" id="{7DDD8A20-6FDA-4B3C-98FE-1EA1D716A0C5}"/>
                </a:ext>
              </a:extLst>
            </p:cNvPr>
            <p:cNvSpPr/>
            <p:nvPr/>
          </p:nvSpPr>
          <p:spPr>
            <a:xfrm rot="16200000" flipH="1">
              <a:off x="14910236" y="7599091"/>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10" name="矩形: 圆角 109">
              <a:extLst>
                <a:ext uri="{FF2B5EF4-FFF2-40B4-BE49-F238E27FC236}">
                  <a16:creationId xmlns:a16="http://schemas.microsoft.com/office/drawing/2014/main" id="{5B6AA9E0-2922-42D7-876F-B1D0E5F31E42}"/>
                </a:ext>
              </a:extLst>
            </p:cNvPr>
            <p:cNvSpPr/>
            <p:nvPr/>
          </p:nvSpPr>
          <p:spPr>
            <a:xfrm>
              <a:off x="7055949" y="2496716"/>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rgbClr val="20497D"/>
                  </a:solidFill>
                  <a:latin typeface="微软雅黑" panose="020B0503020204020204" pitchFamily="34" charset="-122"/>
                  <a:ea typeface="微软雅黑" panose="020B0503020204020204" pitchFamily="34" charset="-122"/>
                </a:rPr>
                <a:t>CDN</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cxnSp>
          <p:nvCxnSpPr>
            <p:cNvPr id="111" name="直接箭头连接符 110">
              <a:extLst>
                <a:ext uri="{FF2B5EF4-FFF2-40B4-BE49-F238E27FC236}">
                  <a16:creationId xmlns:a16="http://schemas.microsoft.com/office/drawing/2014/main" id="{45C2695C-ABDE-4B6D-BA6C-DD53D711522D}"/>
                </a:ext>
              </a:extLst>
            </p:cNvPr>
            <p:cNvCxnSpPr>
              <a:cxnSpLocks/>
            </p:cNvCxnSpPr>
            <p:nvPr/>
          </p:nvCxnSpPr>
          <p:spPr>
            <a:xfrm>
              <a:off x="9095731" y="2672929"/>
              <a:ext cx="1274114"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E5ACAF4E-1262-4D50-82D7-7F611450B15E}"/>
                </a:ext>
              </a:extLst>
            </p:cNvPr>
            <p:cNvCxnSpPr>
              <a:cxnSpLocks/>
            </p:cNvCxnSpPr>
            <p:nvPr/>
          </p:nvCxnSpPr>
          <p:spPr>
            <a:xfrm flipH="1">
              <a:off x="9079485" y="3262858"/>
              <a:ext cx="1207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8" name="组合 137">
              <a:extLst>
                <a:ext uri="{FF2B5EF4-FFF2-40B4-BE49-F238E27FC236}">
                  <a16:creationId xmlns:a16="http://schemas.microsoft.com/office/drawing/2014/main" id="{7948F424-AF63-4126-9FDB-C784F55420AE}"/>
                </a:ext>
              </a:extLst>
            </p:cNvPr>
            <p:cNvGrpSpPr/>
            <p:nvPr/>
          </p:nvGrpSpPr>
          <p:grpSpPr>
            <a:xfrm>
              <a:off x="6926610" y="6260995"/>
              <a:ext cx="2309830" cy="1190740"/>
              <a:chOff x="9509910" y="7622139"/>
              <a:chExt cx="2459129" cy="1276350"/>
            </a:xfrm>
          </p:grpSpPr>
          <p:sp>
            <p:nvSpPr>
              <p:cNvPr id="139" name="矩形: 圆角 138">
                <a:extLst>
                  <a:ext uri="{FF2B5EF4-FFF2-40B4-BE49-F238E27FC236}">
                    <a16:creationId xmlns:a16="http://schemas.microsoft.com/office/drawing/2014/main" id="{AADD58C5-D36C-4234-B546-7B2DA70EBB1C}"/>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0" name="矩形: 圆角 139">
                <a:extLst>
                  <a:ext uri="{FF2B5EF4-FFF2-40B4-BE49-F238E27FC236}">
                    <a16:creationId xmlns:a16="http://schemas.microsoft.com/office/drawing/2014/main" id="{371DBBD6-BB02-4AB8-B977-10C9507BE4D2}"/>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1" name="矩形: 圆角 140">
                <a:extLst>
                  <a:ext uri="{FF2B5EF4-FFF2-40B4-BE49-F238E27FC236}">
                    <a16:creationId xmlns:a16="http://schemas.microsoft.com/office/drawing/2014/main" id="{720807C5-7E79-4458-8E9C-705C6D643865}"/>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用户中心</a:t>
                </a:r>
              </a:p>
            </p:txBody>
          </p:sp>
        </p:grpSp>
        <p:grpSp>
          <p:nvGrpSpPr>
            <p:cNvPr id="142" name="组合 141">
              <a:extLst>
                <a:ext uri="{FF2B5EF4-FFF2-40B4-BE49-F238E27FC236}">
                  <a16:creationId xmlns:a16="http://schemas.microsoft.com/office/drawing/2014/main" id="{5B8A4350-E9C4-4417-B8B8-C96E16D9C4A2}"/>
                </a:ext>
              </a:extLst>
            </p:cNvPr>
            <p:cNvGrpSpPr/>
            <p:nvPr/>
          </p:nvGrpSpPr>
          <p:grpSpPr>
            <a:xfrm>
              <a:off x="10406282" y="6260995"/>
              <a:ext cx="2309830" cy="1190740"/>
              <a:chOff x="9509910" y="7622139"/>
              <a:chExt cx="2459129" cy="1276350"/>
            </a:xfrm>
          </p:grpSpPr>
          <p:sp>
            <p:nvSpPr>
              <p:cNvPr id="143" name="矩形: 圆角 142">
                <a:extLst>
                  <a:ext uri="{FF2B5EF4-FFF2-40B4-BE49-F238E27FC236}">
                    <a16:creationId xmlns:a16="http://schemas.microsoft.com/office/drawing/2014/main" id="{AF094036-87B1-4D60-81EE-14F0E641A744}"/>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4" name="矩形: 圆角 143">
                <a:extLst>
                  <a:ext uri="{FF2B5EF4-FFF2-40B4-BE49-F238E27FC236}">
                    <a16:creationId xmlns:a16="http://schemas.microsoft.com/office/drawing/2014/main" id="{1CFB8DD4-74C0-4BE8-86E4-EFE08F342FAA}"/>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5" name="矩形: 圆角 144">
                <a:extLst>
                  <a:ext uri="{FF2B5EF4-FFF2-40B4-BE49-F238E27FC236}">
                    <a16:creationId xmlns:a16="http://schemas.microsoft.com/office/drawing/2014/main" id="{F8C537A3-DA6D-44BB-814B-4B5BA1F6D677}"/>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产品中心</a:t>
                </a:r>
              </a:p>
            </p:txBody>
          </p:sp>
        </p:grpSp>
        <p:grpSp>
          <p:nvGrpSpPr>
            <p:cNvPr id="146" name="组合 145">
              <a:extLst>
                <a:ext uri="{FF2B5EF4-FFF2-40B4-BE49-F238E27FC236}">
                  <a16:creationId xmlns:a16="http://schemas.microsoft.com/office/drawing/2014/main" id="{15DD41FE-A422-41BC-A6B3-D59641F3B997}"/>
                </a:ext>
              </a:extLst>
            </p:cNvPr>
            <p:cNvGrpSpPr/>
            <p:nvPr/>
          </p:nvGrpSpPr>
          <p:grpSpPr>
            <a:xfrm>
              <a:off x="13885954" y="6260995"/>
              <a:ext cx="2309830" cy="1190740"/>
              <a:chOff x="9509910" y="7622139"/>
              <a:chExt cx="2459129" cy="1276350"/>
            </a:xfrm>
          </p:grpSpPr>
          <p:sp>
            <p:nvSpPr>
              <p:cNvPr id="147" name="矩形: 圆角 146">
                <a:extLst>
                  <a:ext uri="{FF2B5EF4-FFF2-40B4-BE49-F238E27FC236}">
                    <a16:creationId xmlns:a16="http://schemas.microsoft.com/office/drawing/2014/main" id="{E12B8B60-B5E1-4DC5-A653-6DDF2234702E}"/>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8" name="矩形: 圆角 147">
                <a:extLst>
                  <a:ext uri="{FF2B5EF4-FFF2-40B4-BE49-F238E27FC236}">
                    <a16:creationId xmlns:a16="http://schemas.microsoft.com/office/drawing/2014/main" id="{D007349F-FC76-4DD5-828F-4ADC862DEEE0}"/>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9" name="矩形: 圆角 148">
                <a:extLst>
                  <a:ext uri="{FF2B5EF4-FFF2-40B4-BE49-F238E27FC236}">
                    <a16:creationId xmlns:a16="http://schemas.microsoft.com/office/drawing/2014/main" id="{04C23EFE-FE51-45A1-904C-67ABD75EB411}"/>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订单中心</a:t>
                </a:r>
              </a:p>
            </p:txBody>
          </p:sp>
        </p:grpSp>
        <p:grpSp>
          <p:nvGrpSpPr>
            <p:cNvPr id="150" name="组合 149">
              <a:extLst>
                <a:ext uri="{FF2B5EF4-FFF2-40B4-BE49-F238E27FC236}">
                  <a16:creationId xmlns:a16="http://schemas.microsoft.com/office/drawing/2014/main" id="{4F26154B-8E1D-431D-831D-32A624EE4828}"/>
                </a:ext>
              </a:extLst>
            </p:cNvPr>
            <p:cNvGrpSpPr/>
            <p:nvPr/>
          </p:nvGrpSpPr>
          <p:grpSpPr>
            <a:xfrm>
              <a:off x="10253124" y="4265516"/>
              <a:ext cx="2309830" cy="1190740"/>
              <a:chOff x="9509910" y="7622139"/>
              <a:chExt cx="2459129" cy="1276350"/>
            </a:xfrm>
            <a:solidFill>
              <a:srgbClr val="72CCF8"/>
            </a:solidFill>
          </p:grpSpPr>
          <p:sp>
            <p:nvSpPr>
              <p:cNvPr id="151" name="矩形: 圆角 150">
                <a:extLst>
                  <a:ext uri="{FF2B5EF4-FFF2-40B4-BE49-F238E27FC236}">
                    <a16:creationId xmlns:a16="http://schemas.microsoft.com/office/drawing/2014/main" id="{719ACD09-B69B-4D1D-B80B-B8521BB0DC86}"/>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2" name="矩形: 圆角 151">
                <a:extLst>
                  <a:ext uri="{FF2B5EF4-FFF2-40B4-BE49-F238E27FC236}">
                    <a16:creationId xmlns:a16="http://schemas.microsoft.com/office/drawing/2014/main" id="{19E1E814-B47A-4400-AB65-1B7D22BAC229}"/>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3" name="矩形: 圆角 152">
                <a:extLst>
                  <a:ext uri="{FF2B5EF4-FFF2-40B4-BE49-F238E27FC236}">
                    <a16:creationId xmlns:a16="http://schemas.microsoft.com/office/drawing/2014/main" id="{735C5773-1D4A-4E58-AB18-EF27C7D214F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Nginx</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2DF803A1-DBD4-4285-A5D7-FBF77E24353A}"/>
                </a:ext>
              </a:extLst>
            </p:cNvPr>
            <p:cNvGrpSpPr/>
            <p:nvPr/>
          </p:nvGrpSpPr>
          <p:grpSpPr>
            <a:xfrm>
              <a:off x="9041314" y="8288635"/>
              <a:ext cx="3703103" cy="2773413"/>
              <a:chOff x="14551281" y="9769021"/>
              <a:chExt cx="3703103" cy="2773413"/>
            </a:xfrm>
          </p:grpSpPr>
          <p:sp>
            <p:nvSpPr>
              <p:cNvPr id="81" name="矩形: 圆角 80">
                <a:extLst>
                  <a:ext uri="{FF2B5EF4-FFF2-40B4-BE49-F238E27FC236}">
                    <a16:creationId xmlns:a16="http://schemas.microsoft.com/office/drawing/2014/main" id="{3D48204A-CD5B-4A88-9509-EF8B35BD462C}"/>
                  </a:ext>
                </a:extLst>
              </p:cNvPr>
              <p:cNvSpPr/>
              <p:nvPr/>
            </p:nvSpPr>
            <p:spPr>
              <a:xfrm>
                <a:off x="15491663" y="10017768"/>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主</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107" name="组合 106">
                <a:extLst>
                  <a:ext uri="{FF2B5EF4-FFF2-40B4-BE49-F238E27FC236}">
                    <a16:creationId xmlns:a16="http://schemas.microsoft.com/office/drawing/2014/main" id="{0D5FC744-749F-4C1F-85AC-30EB134D481F}"/>
                  </a:ext>
                </a:extLst>
              </p:cNvPr>
              <p:cNvGrpSpPr/>
              <p:nvPr/>
            </p:nvGrpSpPr>
            <p:grpSpPr>
              <a:xfrm>
                <a:off x="15348515" y="11115248"/>
                <a:ext cx="2309830" cy="1190740"/>
                <a:chOff x="9509910" y="7622139"/>
                <a:chExt cx="2459129" cy="1276350"/>
              </a:xfrm>
              <a:solidFill>
                <a:srgbClr val="F19B97"/>
              </a:solidFill>
            </p:grpSpPr>
            <p:sp>
              <p:nvSpPr>
                <p:cNvPr id="113" name="矩形: 圆角 112">
                  <a:extLst>
                    <a:ext uri="{FF2B5EF4-FFF2-40B4-BE49-F238E27FC236}">
                      <a16:creationId xmlns:a16="http://schemas.microsoft.com/office/drawing/2014/main" id="{F67BAF14-5F31-443B-B4E4-223AD565DCFF}"/>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4" name="矩形: 圆角 113">
                  <a:extLst>
                    <a:ext uri="{FF2B5EF4-FFF2-40B4-BE49-F238E27FC236}">
                      <a16:creationId xmlns:a16="http://schemas.microsoft.com/office/drawing/2014/main" id="{BDF243C6-9A85-4779-B2F3-046076D966B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5" name="矩形: 圆角 114">
                  <a:extLst>
                    <a:ext uri="{FF2B5EF4-FFF2-40B4-BE49-F238E27FC236}">
                      <a16:creationId xmlns:a16="http://schemas.microsoft.com/office/drawing/2014/main" id="{16845854-8541-475C-B185-471D851C963C}"/>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cxnSp>
            <p:nvCxnSpPr>
              <p:cNvPr id="108" name="连接符: 肘形 107">
                <a:extLst>
                  <a:ext uri="{FF2B5EF4-FFF2-40B4-BE49-F238E27FC236}">
                    <a16:creationId xmlns:a16="http://schemas.microsoft.com/office/drawing/2014/main" id="{8D923977-76D1-4E63-9173-D9B5992BDE8E}"/>
                  </a:ext>
                </a:extLst>
              </p:cNvPr>
              <p:cNvCxnSpPr>
                <a:cxnSpLocks/>
                <a:stCxn id="81" idx="3"/>
                <a:endCxn id="115" idx="3"/>
              </p:cNvCxnSpPr>
              <p:nvPr/>
            </p:nvCxnSpPr>
            <p:spPr>
              <a:xfrm>
                <a:off x="17515198" y="10470960"/>
                <a:ext cx="143147" cy="1381836"/>
              </a:xfrm>
              <a:prstGeom prst="bentConnector3">
                <a:avLst>
                  <a:gd name="adj1" fmla="val 383332"/>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549851A-4040-42CE-878E-87A1558BAAB3}"/>
                  </a:ext>
                </a:extLst>
              </p:cNvPr>
              <p:cNvSpPr/>
              <p:nvPr/>
            </p:nvSpPr>
            <p:spPr>
              <a:xfrm>
                <a:off x="14551281" y="9769021"/>
                <a:ext cx="3703103" cy="2773413"/>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BC252F46-C65E-4C91-8250-301C6F4484FB}"/>
                  </a:ext>
                </a:extLst>
              </p:cNvPr>
              <p:cNvSpPr txBox="1"/>
              <p:nvPr/>
            </p:nvSpPr>
            <p:spPr>
              <a:xfrm>
                <a:off x="14647101" y="10134001"/>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产品业务</a:t>
                </a:r>
              </a:p>
            </p:txBody>
          </p:sp>
        </p:grpSp>
        <p:grpSp>
          <p:nvGrpSpPr>
            <p:cNvPr id="155" name="组合 154">
              <a:extLst>
                <a:ext uri="{FF2B5EF4-FFF2-40B4-BE49-F238E27FC236}">
                  <a16:creationId xmlns:a16="http://schemas.microsoft.com/office/drawing/2014/main" id="{F97179C7-3630-43DC-9EF3-FC4971CD9A59}"/>
                </a:ext>
              </a:extLst>
            </p:cNvPr>
            <p:cNvGrpSpPr/>
            <p:nvPr/>
          </p:nvGrpSpPr>
          <p:grpSpPr>
            <a:xfrm>
              <a:off x="12915511" y="8297245"/>
              <a:ext cx="3703103" cy="2773413"/>
              <a:chOff x="14551281" y="9769021"/>
              <a:chExt cx="3703103" cy="2773413"/>
            </a:xfrm>
          </p:grpSpPr>
          <p:sp>
            <p:nvSpPr>
              <p:cNvPr id="156" name="矩形: 圆角 155">
                <a:extLst>
                  <a:ext uri="{FF2B5EF4-FFF2-40B4-BE49-F238E27FC236}">
                    <a16:creationId xmlns:a16="http://schemas.microsoft.com/office/drawing/2014/main" id="{BDD0C326-94A3-40BC-84BC-0482A863D361}"/>
                  </a:ext>
                </a:extLst>
              </p:cNvPr>
              <p:cNvSpPr/>
              <p:nvPr/>
            </p:nvSpPr>
            <p:spPr>
              <a:xfrm>
                <a:off x="15491663" y="10017768"/>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主</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157" name="组合 156">
                <a:extLst>
                  <a:ext uri="{FF2B5EF4-FFF2-40B4-BE49-F238E27FC236}">
                    <a16:creationId xmlns:a16="http://schemas.microsoft.com/office/drawing/2014/main" id="{41AED49D-5273-4F15-A6C8-EAE14D3DC9AE}"/>
                  </a:ext>
                </a:extLst>
              </p:cNvPr>
              <p:cNvGrpSpPr/>
              <p:nvPr/>
            </p:nvGrpSpPr>
            <p:grpSpPr>
              <a:xfrm>
                <a:off x="15348515" y="11115248"/>
                <a:ext cx="2309830" cy="1190740"/>
                <a:chOff x="9509910" y="7622139"/>
                <a:chExt cx="2459129" cy="1276350"/>
              </a:xfrm>
              <a:solidFill>
                <a:srgbClr val="F19B97"/>
              </a:solidFill>
            </p:grpSpPr>
            <p:sp>
              <p:nvSpPr>
                <p:cNvPr id="161" name="矩形: 圆角 160">
                  <a:extLst>
                    <a:ext uri="{FF2B5EF4-FFF2-40B4-BE49-F238E27FC236}">
                      <a16:creationId xmlns:a16="http://schemas.microsoft.com/office/drawing/2014/main" id="{540D2163-7160-4696-9EB2-9B414DF90D40}"/>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2" name="矩形: 圆角 161">
                  <a:extLst>
                    <a:ext uri="{FF2B5EF4-FFF2-40B4-BE49-F238E27FC236}">
                      <a16:creationId xmlns:a16="http://schemas.microsoft.com/office/drawing/2014/main" id="{B8FD766A-49DC-41BE-A163-D822925E103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59C5B800-F341-45E6-8E2A-2814AAEBF6B2}"/>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cxnSp>
            <p:nvCxnSpPr>
              <p:cNvPr id="158" name="连接符: 肘形 157">
                <a:extLst>
                  <a:ext uri="{FF2B5EF4-FFF2-40B4-BE49-F238E27FC236}">
                    <a16:creationId xmlns:a16="http://schemas.microsoft.com/office/drawing/2014/main" id="{26EF69CB-AFC3-4B95-B4BE-B6EBC01A2286}"/>
                  </a:ext>
                </a:extLst>
              </p:cNvPr>
              <p:cNvCxnSpPr>
                <a:cxnSpLocks/>
                <a:stCxn id="156" idx="3"/>
                <a:endCxn id="163" idx="3"/>
              </p:cNvCxnSpPr>
              <p:nvPr/>
            </p:nvCxnSpPr>
            <p:spPr>
              <a:xfrm>
                <a:off x="17515198" y="10470960"/>
                <a:ext cx="143147" cy="1381836"/>
              </a:xfrm>
              <a:prstGeom prst="bentConnector3">
                <a:avLst>
                  <a:gd name="adj1" fmla="val 383332"/>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59" name="矩形: 圆角 158">
                <a:extLst>
                  <a:ext uri="{FF2B5EF4-FFF2-40B4-BE49-F238E27FC236}">
                    <a16:creationId xmlns:a16="http://schemas.microsoft.com/office/drawing/2014/main" id="{DB648F21-6316-46F5-B931-695AAA18C5AD}"/>
                  </a:ext>
                </a:extLst>
              </p:cNvPr>
              <p:cNvSpPr/>
              <p:nvPr/>
            </p:nvSpPr>
            <p:spPr>
              <a:xfrm>
                <a:off x="14551281" y="9769021"/>
                <a:ext cx="3703103" cy="2773413"/>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83C15542-8489-4815-8476-94FCFDDA25D7}"/>
                  </a:ext>
                </a:extLst>
              </p:cNvPr>
              <p:cNvSpPr txBox="1"/>
              <p:nvPr/>
            </p:nvSpPr>
            <p:spPr>
              <a:xfrm>
                <a:off x="14647101" y="10134001"/>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支付业务</a:t>
                </a:r>
              </a:p>
            </p:txBody>
          </p:sp>
        </p:grpSp>
        <p:cxnSp>
          <p:nvCxnSpPr>
            <p:cNvPr id="103" name="直接箭头连接符 102">
              <a:extLst>
                <a:ext uri="{FF2B5EF4-FFF2-40B4-BE49-F238E27FC236}">
                  <a16:creationId xmlns:a16="http://schemas.microsoft.com/office/drawing/2014/main" id="{448B5992-7504-4B77-8CBF-8C5D6D23E9A5}"/>
                </a:ext>
              </a:extLst>
            </p:cNvPr>
            <p:cNvCxnSpPr>
              <a:cxnSpLocks/>
              <a:stCxn id="89" idx="2"/>
              <a:endCxn id="151" idx="0"/>
            </p:cNvCxnSpPr>
            <p:nvPr/>
          </p:nvCxnSpPr>
          <p:spPr>
            <a:xfrm flipH="1">
              <a:off x="11264892" y="3379346"/>
              <a:ext cx="124420" cy="88617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0" name="文本框 169">
            <a:extLst>
              <a:ext uri="{FF2B5EF4-FFF2-40B4-BE49-F238E27FC236}">
                <a16:creationId xmlns:a16="http://schemas.microsoft.com/office/drawing/2014/main" id="{74EBE21F-5C0F-428C-9AB9-F8F59850A8F4}"/>
              </a:ext>
            </a:extLst>
          </p:cNvPr>
          <p:cNvSpPr txBox="1"/>
          <p:nvPr/>
        </p:nvSpPr>
        <p:spPr>
          <a:xfrm>
            <a:off x="9360655" y="11675566"/>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业务拆分</a:t>
            </a:r>
          </a:p>
        </p:txBody>
      </p:sp>
    </p:spTree>
    <p:extLst>
      <p:ext uri="{BB962C8B-B14F-4D97-AF65-F5344CB8AC3E}">
        <p14:creationId xmlns:p14="http://schemas.microsoft.com/office/powerpoint/2010/main" val="29772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70" name="文本框 169">
            <a:extLst>
              <a:ext uri="{FF2B5EF4-FFF2-40B4-BE49-F238E27FC236}">
                <a16:creationId xmlns:a16="http://schemas.microsoft.com/office/drawing/2014/main" id="{74EBE21F-5C0F-428C-9AB9-F8F59850A8F4}"/>
              </a:ext>
            </a:extLst>
          </p:cNvPr>
          <p:cNvSpPr txBox="1"/>
          <p:nvPr/>
        </p:nvSpPr>
        <p:spPr>
          <a:xfrm>
            <a:off x="9360655" y="11764057"/>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分库分表</a:t>
            </a:r>
          </a:p>
        </p:txBody>
      </p:sp>
      <p:grpSp>
        <p:nvGrpSpPr>
          <p:cNvPr id="28" name="组合 27">
            <a:extLst>
              <a:ext uri="{FF2B5EF4-FFF2-40B4-BE49-F238E27FC236}">
                <a16:creationId xmlns:a16="http://schemas.microsoft.com/office/drawing/2014/main" id="{77453285-4521-4F09-BC9D-CA9D7C5012DE}"/>
              </a:ext>
            </a:extLst>
          </p:cNvPr>
          <p:cNvGrpSpPr/>
          <p:nvPr/>
        </p:nvGrpSpPr>
        <p:grpSpPr>
          <a:xfrm>
            <a:off x="3788694" y="1965954"/>
            <a:ext cx="15112275" cy="9602501"/>
            <a:chOff x="5214075" y="1877463"/>
            <a:chExt cx="15112275" cy="9602501"/>
          </a:xfrm>
        </p:grpSpPr>
        <p:sp>
          <p:nvSpPr>
            <p:cNvPr id="80" name="矩形: 圆角 79">
              <a:extLst>
                <a:ext uri="{FF2B5EF4-FFF2-40B4-BE49-F238E27FC236}">
                  <a16:creationId xmlns:a16="http://schemas.microsoft.com/office/drawing/2014/main" id="{0AEE38A9-8B00-414C-B70F-C24DF69D9422}"/>
                </a:ext>
              </a:extLst>
            </p:cNvPr>
            <p:cNvSpPr/>
            <p:nvPr/>
          </p:nvSpPr>
          <p:spPr>
            <a:xfrm>
              <a:off x="6680663" y="8555006"/>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grpSp>
          <p:nvGrpSpPr>
            <p:cNvPr id="88" name="组合 87">
              <a:extLst>
                <a:ext uri="{FF2B5EF4-FFF2-40B4-BE49-F238E27FC236}">
                  <a16:creationId xmlns:a16="http://schemas.microsoft.com/office/drawing/2014/main" id="{EEB85213-3DBA-4463-A9EC-05ACE5133229}"/>
                </a:ext>
              </a:extLst>
            </p:cNvPr>
            <p:cNvGrpSpPr/>
            <p:nvPr/>
          </p:nvGrpSpPr>
          <p:grpSpPr>
            <a:xfrm>
              <a:off x="6544950" y="9771161"/>
              <a:ext cx="2309830" cy="1190741"/>
              <a:chOff x="9509910" y="7622139"/>
              <a:chExt cx="2459129" cy="1276351"/>
            </a:xfrm>
          </p:grpSpPr>
          <p:sp>
            <p:nvSpPr>
              <p:cNvPr id="131" name="矩形: 圆角 130">
                <a:extLst>
                  <a:ext uri="{FF2B5EF4-FFF2-40B4-BE49-F238E27FC236}">
                    <a16:creationId xmlns:a16="http://schemas.microsoft.com/office/drawing/2014/main" id="{BCA541E0-2792-4CDA-9449-33170231DA17}"/>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2" name="矩形: 圆角 131">
                <a:extLst>
                  <a:ext uri="{FF2B5EF4-FFF2-40B4-BE49-F238E27FC236}">
                    <a16:creationId xmlns:a16="http://schemas.microsoft.com/office/drawing/2014/main" id="{7E5F4C6D-21F2-4717-BABB-FD3597511111}"/>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3" name="矩形: 圆角 132">
                <a:extLst>
                  <a:ext uri="{FF2B5EF4-FFF2-40B4-BE49-F238E27FC236}">
                    <a16:creationId xmlns:a16="http://schemas.microsoft.com/office/drawing/2014/main" id="{476F632B-48B4-4682-A271-3808C0B0564E}"/>
                  </a:ext>
                </a:extLst>
              </p:cNvPr>
              <p:cNvSpPr/>
              <p:nvPr/>
            </p:nvSpPr>
            <p:spPr>
              <a:xfrm>
                <a:off x="9814710" y="7926940"/>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dirty="0">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89" name="矩形: 圆角 88">
              <a:extLst>
                <a:ext uri="{FF2B5EF4-FFF2-40B4-BE49-F238E27FC236}">
                  <a16:creationId xmlns:a16="http://schemas.microsoft.com/office/drawing/2014/main" id="{46FD9D0F-514E-4CFB-A3D5-95F73DBD8643}"/>
                </a:ext>
              </a:extLst>
            </p:cNvPr>
            <p:cNvSpPr/>
            <p:nvPr/>
          </p:nvSpPr>
          <p:spPr>
            <a:xfrm>
              <a:off x="11793388" y="244346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90" name="矩形: 圆角 89">
              <a:extLst>
                <a:ext uri="{FF2B5EF4-FFF2-40B4-BE49-F238E27FC236}">
                  <a16:creationId xmlns:a16="http://schemas.microsoft.com/office/drawing/2014/main" id="{44B9CEC5-029F-4AF5-8D60-BEE81C037493}"/>
                </a:ext>
              </a:extLst>
            </p:cNvPr>
            <p:cNvSpPr/>
            <p:nvPr/>
          </p:nvSpPr>
          <p:spPr>
            <a:xfrm>
              <a:off x="16238208" y="2417860"/>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8780C704-A582-4DAF-A145-BB58517C1607}"/>
                </a:ext>
              </a:extLst>
            </p:cNvPr>
            <p:cNvCxnSpPr>
              <a:cxnSpLocks/>
            </p:cNvCxnSpPr>
            <p:nvPr/>
          </p:nvCxnSpPr>
          <p:spPr>
            <a:xfrm>
              <a:off x="13816923" y="2643432"/>
              <a:ext cx="242128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C3CAA61F-AAA6-4B76-A19C-FB8077980FCD}"/>
                </a:ext>
              </a:extLst>
            </p:cNvPr>
            <p:cNvCxnSpPr>
              <a:cxnSpLocks/>
            </p:cNvCxnSpPr>
            <p:nvPr/>
          </p:nvCxnSpPr>
          <p:spPr>
            <a:xfrm flipH="1">
              <a:off x="13816923" y="3233361"/>
              <a:ext cx="236595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A9C9FA8C-3041-45F0-A335-1D10FCAEC70C}"/>
                </a:ext>
              </a:extLst>
            </p:cNvPr>
            <p:cNvSpPr/>
            <p:nvPr/>
          </p:nvSpPr>
          <p:spPr>
            <a:xfrm>
              <a:off x="13742056" y="2157956"/>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21636CB2-B8F1-4743-96C1-8D04DCCC76C6}"/>
                </a:ext>
              </a:extLst>
            </p:cNvPr>
            <p:cNvSpPr/>
            <p:nvPr/>
          </p:nvSpPr>
          <p:spPr>
            <a:xfrm>
              <a:off x="13935903" y="3411431"/>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27E3FE98-1B1E-46E6-B329-7C1636A84B0C}"/>
                </a:ext>
              </a:extLst>
            </p:cNvPr>
            <p:cNvSpPr/>
            <p:nvPr/>
          </p:nvSpPr>
          <p:spPr>
            <a:xfrm>
              <a:off x="6398633" y="7829772"/>
              <a:ext cx="13927717" cy="365019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9" name="矩形 128">
              <a:extLst>
                <a:ext uri="{FF2B5EF4-FFF2-40B4-BE49-F238E27FC236}">
                  <a16:creationId xmlns:a16="http://schemas.microsoft.com/office/drawing/2014/main" id="{2E5689DF-DA05-44C5-BA14-86D8D4D25A73}"/>
                </a:ext>
              </a:extLst>
            </p:cNvPr>
            <p:cNvSpPr/>
            <p:nvPr/>
          </p:nvSpPr>
          <p:spPr>
            <a:xfrm>
              <a:off x="5214075" y="7829772"/>
              <a:ext cx="1184558" cy="365019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30" name="文本框 129">
              <a:extLst>
                <a:ext uri="{FF2B5EF4-FFF2-40B4-BE49-F238E27FC236}">
                  <a16:creationId xmlns:a16="http://schemas.microsoft.com/office/drawing/2014/main" id="{C28A5731-4BF7-4383-B464-FAFC9917CB30}"/>
                </a:ext>
              </a:extLst>
            </p:cNvPr>
            <p:cNvSpPr txBox="1"/>
            <p:nvPr/>
          </p:nvSpPr>
          <p:spPr>
            <a:xfrm>
              <a:off x="5535338" y="8329998"/>
              <a:ext cx="615553" cy="2572260"/>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nvGrpSpPr>
            <p:cNvPr id="96" name="组合 95">
              <a:extLst>
                <a:ext uri="{FF2B5EF4-FFF2-40B4-BE49-F238E27FC236}">
                  <a16:creationId xmlns:a16="http://schemas.microsoft.com/office/drawing/2014/main" id="{C2D25AB7-9968-4BFB-ADB2-35F3A9993E62}"/>
                </a:ext>
              </a:extLst>
            </p:cNvPr>
            <p:cNvGrpSpPr/>
            <p:nvPr/>
          </p:nvGrpSpPr>
          <p:grpSpPr>
            <a:xfrm>
              <a:off x="5214075" y="5912954"/>
              <a:ext cx="15112274" cy="1916818"/>
              <a:chOff x="723530" y="10316635"/>
              <a:chExt cx="11350706" cy="2160000"/>
            </a:xfrm>
          </p:grpSpPr>
          <p:sp>
            <p:nvSpPr>
              <p:cNvPr id="125" name="矩形 124">
                <a:extLst>
                  <a:ext uri="{FF2B5EF4-FFF2-40B4-BE49-F238E27FC236}">
                    <a16:creationId xmlns:a16="http://schemas.microsoft.com/office/drawing/2014/main" id="{ED04F797-4ECA-4D4F-BC77-0FB7BD8E2906}"/>
                  </a:ext>
                </a:extLst>
              </p:cNvPr>
              <p:cNvSpPr/>
              <p:nvPr/>
            </p:nvSpPr>
            <p:spPr>
              <a:xfrm>
                <a:off x="1613241" y="10316635"/>
                <a:ext cx="10460995"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55686B56-F4E0-4B47-BED1-3684133C8355}"/>
                  </a:ext>
                </a:extLst>
              </p:cNvPr>
              <p:cNvSpPr/>
              <p:nvPr/>
            </p:nvSpPr>
            <p:spPr>
              <a:xfrm>
                <a:off x="723530" y="10316635"/>
                <a:ext cx="889712"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a16="http://schemas.microsoft.com/office/drawing/2014/main" id="{FBD49171-F3B6-49DC-81BA-E2AF357E43AC}"/>
                  </a:ext>
                </a:extLst>
              </p:cNvPr>
              <p:cNvSpPr txBox="1"/>
              <p:nvPr/>
            </p:nvSpPr>
            <p:spPr>
              <a:xfrm>
                <a:off x="961435" y="10501768"/>
                <a:ext cx="462337" cy="1801566"/>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97" name="组合 96">
              <a:extLst>
                <a:ext uri="{FF2B5EF4-FFF2-40B4-BE49-F238E27FC236}">
                  <a16:creationId xmlns:a16="http://schemas.microsoft.com/office/drawing/2014/main" id="{BF82FB80-0AC9-4736-B00B-17BBAD1831AB}"/>
                </a:ext>
              </a:extLst>
            </p:cNvPr>
            <p:cNvGrpSpPr/>
            <p:nvPr/>
          </p:nvGrpSpPr>
          <p:grpSpPr>
            <a:xfrm>
              <a:off x="5214075" y="3909115"/>
              <a:ext cx="15112274" cy="1996151"/>
              <a:chOff x="723529" y="10316635"/>
              <a:chExt cx="11350707" cy="2160000"/>
            </a:xfrm>
          </p:grpSpPr>
          <p:sp>
            <p:nvSpPr>
              <p:cNvPr id="122" name="矩形 121">
                <a:extLst>
                  <a:ext uri="{FF2B5EF4-FFF2-40B4-BE49-F238E27FC236}">
                    <a16:creationId xmlns:a16="http://schemas.microsoft.com/office/drawing/2014/main" id="{16A4299E-5114-4ED3-BDC3-427508C7B67B}"/>
                  </a:ext>
                </a:extLst>
              </p:cNvPr>
              <p:cNvSpPr/>
              <p:nvPr/>
            </p:nvSpPr>
            <p:spPr>
              <a:xfrm>
                <a:off x="1613240" y="10316635"/>
                <a:ext cx="10460996"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051C97A-C109-4A77-A690-0C212C48388D}"/>
                  </a:ext>
                </a:extLst>
              </p:cNvPr>
              <p:cNvSpPr/>
              <p:nvPr/>
            </p:nvSpPr>
            <p:spPr>
              <a:xfrm>
                <a:off x="723529" y="10316635"/>
                <a:ext cx="889711"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a16="http://schemas.microsoft.com/office/drawing/2014/main" id="{58E15F87-1263-4179-B95E-D0DE57368412}"/>
                  </a:ext>
                </a:extLst>
              </p:cNvPr>
              <p:cNvSpPr txBox="1"/>
              <p:nvPr/>
            </p:nvSpPr>
            <p:spPr>
              <a:xfrm>
                <a:off x="948601" y="10462067"/>
                <a:ext cx="462337" cy="1768925"/>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cxnSp>
          <p:nvCxnSpPr>
            <p:cNvPr id="99" name="直接箭头连接符 98">
              <a:extLst>
                <a:ext uri="{FF2B5EF4-FFF2-40B4-BE49-F238E27FC236}">
                  <a16:creationId xmlns:a16="http://schemas.microsoft.com/office/drawing/2014/main" id="{E0EA4F0D-AAC3-4600-B2C0-EE8D00CE9070}"/>
                </a:ext>
              </a:extLst>
            </p:cNvPr>
            <p:cNvCxnSpPr>
              <a:cxnSpLocks/>
              <a:stCxn id="153" idx="2"/>
              <a:endCxn id="139" idx="0"/>
            </p:cNvCxnSpPr>
            <p:nvPr/>
          </p:nvCxnSpPr>
          <p:spPr>
            <a:xfrm flipH="1">
              <a:off x="8601396" y="5427640"/>
              <a:ext cx="4423809"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DD06D14-91C2-4CA8-8A01-4E02C9D93004}"/>
                </a:ext>
              </a:extLst>
            </p:cNvPr>
            <p:cNvCxnSpPr>
              <a:cxnSpLocks/>
              <a:stCxn id="153" idx="2"/>
              <a:endCxn id="143" idx="0"/>
            </p:cNvCxnSpPr>
            <p:nvPr/>
          </p:nvCxnSpPr>
          <p:spPr>
            <a:xfrm flipH="1">
              <a:off x="12844273" y="5427640"/>
              <a:ext cx="180932"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BC49864-A691-45C7-AF67-96ABAB8E836C}"/>
                </a:ext>
              </a:extLst>
            </p:cNvPr>
            <p:cNvCxnSpPr>
              <a:cxnSpLocks/>
              <a:stCxn id="153" idx="2"/>
            </p:cNvCxnSpPr>
            <p:nvPr/>
          </p:nvCxnSpPr>
          <p:spPr>
            <a:xfrm>
              <a:off x="13025205" y="5427640"/>
              <a:ext cx="4200911" cy="70768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7793E49E-36CE-400C-B651-E8F8E88CB2EF}"/>
                </a:ext>
              </a:extLst>
            </p:cNvPr>
            <p:cNvGrpSpPr/>
            <p:nvPr/>
          </p:nvGrpSpPr>
          <p:grpSpPr>
            <a:xfrm>
              <a:off x="5214075" y="1877463"/>
              <a:ext cx="15112274" cy="2058922"/>
              <a:chOff x="723529" y="10316635"/>
              <a:chExt cx="11350707" cy="2160000"/>
            </a:xfrm>
          </p:grpSpPr>
          <p:sp>
            <p:nvSpPr>
              <p:cNvPr id="116" name="矩形 115">
                <a:extLst>
                  <a:ext uri="{FF2B5EF4-FFF2-40B4-BE49-F238E27FC236}">
                    <a16:creationId xmlns:a16="http://schemas.microsoft.com/office/drawing/2014/main" id="{0B74271E-205C-4FE9-B882-6221AF1BEE3A}"/>
                  </a:ext>
                </a:extLst>
              </p:cNvPr>
              <p:cNvSpPr/>
              <p:nvPr/>
            </p:nvSpPr>
            <p:spPr>
              <a:xfrm>
                <a:off x="1613240" y="10316635"/>
                <a:ext cx="10460996"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606A2FBE-55E0-4CF7-BE22-11AFA84783C4}"/>
                  </a:ext>
                </a:extLst>
              </p:cNvPr>
              <p:cNvSpPr/>
              <p:nvPr/>
            </p:nvSpPr>
            <p:spPr>
              <a:xfrm>
                <a:off x="723529" y="10316635"/>
                <a:ext cx="889711"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18" name="文本框 117">
                <a:extLst>
                  <a:ext uri="{FF2B5EF4-FFF2-40B4-BE49-F238E27FC236}">
                    <a16:creationId xmlns:a16="http://schemas.microsoft.com/office/drawing/2014/main" id="{804F8328-A0E2-402A-B543-2D565A2AFC5C}"/>
                  </a:ext>
                </a:extLst>
              </p:cNvPr>
              <p:cNvSpPr txBox="1"/>
              <p:nvPr/>
            </p:nvSpPr>
            <p:spPr>
              <a:xfrm>
                <a:off x="948601" y="10636693"/>
                <a:ext cx="462337" cy="1803268"/>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sp>
          <p:nvSpPr>
            <p:cNvPr id="104" name="箭头: 右 103">
              <a:extLst>
                <a:ext uri="{FF2B5EF4-FFF2-40B4-BE49-F238E27FC236}">
                  <a16:creationId xmlns:a16="http://schemas.microsoft.com/office/drawing/2014/main" id="{0AA47946-7337-4528-B6DD-E9C668771D9A}"/>
                </a:ext>
              </a:extLst>
            </p:cNvPr>
            <p:cNvSpPr/>
            <p:nvPr/>
          </p:nvSpPr>
          <p:spPr>
            <a:xfrm rot="16200000" flipH="1">
              <a:off x="12842229" y="7563985"/>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5" name="箭头: 右 104">
              <a:extLst>
                <a:ext uri="{FF2B5EF4-FFF2-40B4-BE49-F238E27FC236}">
                  <a16:creationId xmlns:a16="http://schemas.microsoft.com/office/drawing/2014/main" id="{06BBC9BA-9494-455F-B489-6EAEC9B7580A}"/>
                </a:ext>
              </a:extLst>
            </p:cNvPr>
            <p:cNvSpPr/>
            <p:nvPr/>
          </p:nvSpPr>
          <p:spPr>
            <a:xfrm rot="16200000" flipH="1">
              <a:off x="8596477" y="7601397"/>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6" name="箭头: 右 105">
              <a:extLst>
                <a:ext uri="{FF2B5EF4-FFF2-40B4-BE49-F238E27FC236}">
                  <a16:creationId xmlns:a16="http://schemas.microsoft.com/office/drawing/2014/main" id="{7DDD8A20-6FDA-4B3C-98FE-1EA1D716A0C5}"/>
                </a:ext>
              </a:extLst>
            </p:cNvPr>
            <p:cNvSpPr/>
            <p:nvPr/>
          </p:nvSpPr>
          <p:spPr>
            <a:xfrm rot="16200000" flipH="1">
              <a:off x="17084577" y="7563985"/>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10" name="矩形: 圆角 109">
              <a:extLst>
                <a:ext uri="{FF2B5EF4-FFF2-40B4-BE49-F238E27FC236}">
                  <a16:creationId xmlns:a16="http://schemas.microsoft.com/office/drawing/2014/main" id="{5B6AA9E0-2922-42D7-876F-B1D0E5F31E42}"/>
                </a:ext>
              </a:extLst>
            </p:cNvPr>
            <p:cNvSpPr/>
            <p:nvPr/>
          </p:nvSpPr>
          <p:spPr>
            <a:xfrm>
              <a:off x="7732775" y="2497655"/>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rgbClr val="20497D"/>
                  </a:solidFill>
                  <a:latin typeface="微软雅黑" panose="020B0503020204020204" pitchFamily="34" charset="-122"/>
                  <a:ea typeface="微软雅黑" panose="020B0503020204020204" pitchFamily="34" charset="-122"/>
                </a:rPr>
                <a:t>CDN</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cxnSp>
          <p:nvCxnSpPr>
            <p:cNvPr id="111" name="直接箭头连接符 110">
              <a:extLst>
                <a:ext uri="{FF2B5EF4-FFF2-40B4-BE49-F238E27FC236}">
                  <a16:creationId xmlns:a16="http://schemas.microsoft.com/office/drawing/2014/main" id="{45C2695C-ABDE-4B6D-BA6C-DD53D711522D}"/>
                </a:ext>
              </a:extLst>
            </p:cNvPr>
            <p:cNvCxnSpPr>
              <a:cxnSpLocks/>
            </p:cNvCxnSpPr>
            <p:nvPr/>
          </p:nvCxnSpPr>
          <p:spPr>
            <a:xfrm>
              <a:off x="9752687" y="2643432"/>
              <a:ext cx="203300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E5ACAF4E-1262-4D50-82D7-7F611450B15E}"/>
                </a:ext>
              </a:extLst>
            </p:cNvPr>
            <p:cNvCxnSpPr>
              <a:cxnSpLocks/>
            </p:cNvCxnSpPr>
            <p:nvPr/>
          </p:nvCxnSpPr>
          <p:spPr>
            <a:xfrm flipH="1">
              <a:off x="9752687" y="3233361"/>
              <a:ext cx="1949818"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8" name="组合 137">
              <a:extLst>
                <a:ext uri="{FF2B5EF4-FFF2-40B4-BE49-F238E27FC236}">
                  <a16:creationId xmlns:a16="http://schemas.microsoft.com/office/drawing/2014/main" id="{7948F424-AF63-4126-9FDB-C784F55420AE}"/>
                </a:ext>
              </a:extLst>
            </p:cNvPr>
            <p:cNvGrpSpPr/>
            <p:nvPr/>
          </p:nvGrpSpPr>
          <p:grpSpPr>
            <a:xfrm>
              <a:off x="7589628" y="6281653"/>
              <a:ext cx="2309830" cy="1190740"/>
              <a:chOff x="9509910" y="7622139"/>
              <a:chExt cx="2459129" cy="1276350"/>
            </a:xfrm>
            <a:solidFill>
              <a:srgbClr val="FCD766"/>
            </a:solidFill>
          </p:grpSpPr>
          <p:sp>
            <p:nvSpPr>
              <p:cNvPr id="139" name="矩形: 圆角 138">
                <a:extLst>
                  <a:ext uri="{FF2B5EF4-FFF2-40B4-BE49-F238E27FC236}">
                    <a16:creationId xmlns:a16="http://schemas.microsoft.com/office/drawing/2014/main" id="{AADD58C5-D36C-4234-B546-7B2DA70EBB1C}"/>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0" name="矩形: 圆角 139">
                <a:extLst>
                  <a:ext uri="{FF2B5EF4-FFF2-40B4-BE49-F238E27FC236}">
                    <a16:creationId xmlns:a16="http://schemas.microsoft.com/office/drawing/2014/main" id="{371DBBD6-BB02-4AB8-B977-10C9507BE4D2}"/>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1" name="矩形: 圆角 140">
                <a:extLst>
                  <a:ext uri="{FF2B5EF4-FFF2-40B4-BE49-F238E27FC236}">
                    <a16:creationId xmlns:a16="http://schemas.microsoft.com/office/drawing/2014/main" id="{720807C5-7E79-4458-8E9C-705C6D643865}"/>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用户中心</a:t>
                </a:r>
              </a:p>
            </p:txBody>
          </p:sp>
        </p:grpSp>
        <p:grpSp>
          <p:nvGrpSpPr>
            <p:cNvPr id="142" name="组合 141">
              <a:extLst>
                <a:ext uri="{FF2B5EF4-FFF2-40B4-BE49-F238E27FC236}">
                  <a16:creationId xmlns:a16="http://schemas.microsoft.com/office/drawing/2014/main" id="{5B8A4350-E9C4-4417-B8B8-C96E16D9C4A2}"/>
                </a:ext>
              </a:extLst>
            </p:cNvPr>
            <p:cNvGrpSpPr/>
            <p:nvPr/>
          </p:nvGrpSpPr>
          <p:grpSpPr>
            <a:xfrm>
              <a:off x="11832505" y="6281653"/>
              <a:ext cx="2309830" cy="1190740"/>
              <a:chOff x="9509910" y="7622139"/>
              <a:chExt cx="2459129" cy="1276350"/>
            </a:xfrm>
            <a:solidFill>
              <a:srgbClr val="FCD766"/>
            </a:solidFill>
          </p:grpSpPr>
          <p:sp>
            <p:nvSpPr>
              <p:cNvPr id="143" name="矩形: 圆角 142">
                <a:extLst>
                  <a:ext uri="{FF2B5EF4-FFF2-40B4-BE49-F238E27FC236}">
                    <a16:creationId xmlns:a16="http://schemas.microsoft.com/office/drawing/2014/main" id="{AF094036-87B1-4D60-81EE-14F0E641A744}"/>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4" name="矩形: 圆角 143">
                <a:extLst>
                  <a:ext uri="{FF2B5EF4-FFF2-40B4-BE49-F238E27FC236}">
                    <a16:creationId xmlns:a16="http://schemas.microsoft.com/office/drawing/2014/main" id="{1CFB8DD4-74C0-4BE8-86E4-EFE08F342FAA}"/>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5" name="矩形: 圆角 144">
                <a:extLst>
                  <a:ext uri="{FF2B5EF4-FFF2-40B4-BE49-F238E27FC236}">
                    <a16:creationId xmlns:a16="http://schemas.microsoft.com/office/drawing/2014/main" id="{F8C537A3-DA6D-44BB-814B-4B5BA1F6D677}"/>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产品中心</a:t>
                </a:r>
              </a:p>
            </p:txBody>
          </p:sp>
        </p:grpSp>
        <p:grpSp>
          <p:nvGrpSpPr>
            <p:cNvPr id="146" name="组合 145">
              <a:extLst>
                <a:ext uri="{FF2B5EF4-FFF2-40B4-BE49-F238E27FC236}">
                  <a16:creationId xmlns:a16="http://schemas.microsoft.com/office/drawing/2014/main" id="{15DD41FE-A422-41BC-A6B3-D59641F3B997}"/>
                </a:ext>
              </a:extLst>
            </p:cNvPr>
            <p:cNvGrpSpPr/>
            <p:nvPr/>
          </p:nvGrpSpPr>
          <p:grpSpPr>
            <a:xfrm>
              <a:off x="16075382" y="6281653"/>
              <a:ext cx="2309830" cy="1190740"/>
              <a:chOff x="9509910" y="7622139"/>
              <a:chExt cx="2459129" cy="1276350"/>
            </a:xfrm>
            <a:solidFill>
              <a:srgbClr val="FCD766"/>
            </a:solidFill>
          </p:grpSpPr>
          <p:sp>
            <p:nvSpPr>
              <p:cNvPr id="147" name="矩形: 圆角 146">
                <a:extLst>
                  <a:ext uri="{FF2B5EF4-FFF2-40B4-BE49-F238E27FC236}">
                    <a16:creationId xmlns:a16="http://schemas.microsoft.com/office/drawing/2014/main" id="{E12B8B60-B5E1-4DC5-A653-6DDF2234702E}"/>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8" name="矩形: 圆角 147">
                <a:extLst>
                  <a:ext uri="{FF2B5EF4-FFF2-40B4-BE49-F238E27FC236}">
                    <a16:creationId xmlns:a16="http://schemas.microsoft.com/office/drawing/2014/main" id="{D007349F-FC76-4DD5-828F-4ADC862DEEE0}"/>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9" name="矩形: 圆角 148">
                <a:extLst>
                  <a:ext uri="{FF2B5EF4-FFF2-40B4-BE49-F238E27FC236}">
                    <a16:creationId xmlns:a16="http://schemas.microsoft.com/office/drawing/2014/main" id="{04C23EFE-FE51-45A1-904C-67ABD75EB411}"/>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订单中心</a:t>
                </a:r>
              </a:p>
            </p:txBody>
          </p:sp>
        </p:grpSp>
        <p:grpSp>
          <p:nvGrpSpPr>
            <p:cNvPr id="150" name="组合 149">
              <a:extLst>
                <a:ext uri="{FF2B5EF4-FFF2-40B4-BE49-F238E27FC236}">
                  <a16:creationId xmlns:a16="http://schemas.microsoft.com/office/drawing/2014/main" id="{4F26154B-8E1D-431D-831D-32A624EE4828}"/>
                </a:ext>
              </a:extLst>
            </p:cNvPr>
            <p:cNvGrpSpPr/>
            <p:nvPr/>
          </p:nvGrpSpPr>
          <p:grpSpPr>
            <a:xfrm>
              <a:off x="11727142" y="4236900"/>
              <a:ext cx="2309830" cy="1190740"/>
              <a:chOff x="9509910" y="7622139"/>
              <a:chExt cx="2459129" cy="1276350"/>
            </a:xfrm>
            <a:solidFill>
              <a:srgbClr val="72CCF8"/>
            </a:solidFill>
          </p:grpSpPr>
          <p:sp>
            <p:nvSpPr>
              <p:cNvPr id="151" name="矩形: 圆角 150">
                <a:extLst>
                  <a:ext uri="{FF2B5EF4-FFF2-40B4-BE49-F238E27FC236}">
                    <a16:creationId xmlns:a16="http://schemas.microsoft.com/office/drawing/2014/main" id="{719ACD09-B69B-4D1D-B80B-B8521BB0DC86}"/>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2" name="矩形: 圆角 151">
                <a:extLst>
                  <a:ext uri="{FF2B5EF4-FFF2-40B4-BE49-F238E27FC236}">
                    <a16:creationId xmlns:a16="http://schemas.microsoft.com/office/drawing/2014/main" id="{19E1E814-B47A-4400-AB65-1B7D22BAC229}"/>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3" name="矩形: 圆角 152">
                <a:extLst>
                  <a:ext uri="{FF2B5EF4-FFF2-40B4-BE49-F238E27FC236}">
                    <a16:creationId xmlns:a16="http://schemas.microsoft.com/office/drawing/2014/main" id="{735C5773-1D4A-4E58-AB18-EF27C7D214F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Nginx</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2DF803A1-DBD4-4285-A5D7-FBF77E24353A}"/>
                </a:ext>
              </a:extLst>
            </p:cNvPr>
            <p:cNvGrpSpPr/>
            <p:nvPr/>
          </p:nvGrpSpPr>
          <p:grpSpPr>
            <a:xfrm>
              <a:off x="9041314" y="8288635"/>
              <a:ext cx="3703103" cy="2969915"/>
              <a:chOff x="14551281" y="9769021"/>
              <a:chExt cx="3703103" cy="2773413"/>
            </a:xfrm>
          </p:grpSpPr>
          <p:sp>
            <p:nvSpPr>
              <p:cNvPr id="81" name="矩形: 圆角 80">
                <a:extLst>
                  <a:ext uri="{FF2B5EF4-FFF2-40B4-BE49-F238E27FC236}">
                    <a16:creationId xmlns:a16="http://schemas.microsoft.com/office/drawing/2014/main" id="{3D48204A-CD5B-4A88-9509-EF8B35BD462C}"/>
                  </a:ext>
                </a:extLst>
              </p:cNvPr>
              <p:cNvSpPr/>
              <p:nvPr/>
            </p:nvSpPr>
            <p:spPr>
              <a:xfrm>
                <a:off x="15491663" y="10017768"/>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主</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107" name="组合 106">
                <a:extLst>
                  <a:ext uri="{FF2B5EF4-FFF2-40B4-BE49-F238E27FC236}">
                    <a16:creationId xmlns:a16="http://schemas.microsoft.com/office/drawing/2014/main" id="{0D5FC744-749F-4C1F-85AC-30EB134D481F}"/>
                  </a:ext>
                </a:extLst>
              </p:cNvPr>
              <p:cNvGrpSpPr/>
              <p:nvPr/>
            </p:nvGrpSpPr>
            <p:grpSpPr>
              <a:xfrm>
                <a:off x="15348515" y="11115248"/>
                <a:ext cx="2309830" cy="1190740"/>
                <a:chOff x="9509910" y="7622139"/>
                <a:chExt cx="2459129" cy="1276350"/>
              </a:xfrm>
              <a:solidFill>
                <a:srgbClr val="F19B97"/>
              </a:solidFill>
            </p:grpSpPr>
            <p:sp>
              <p:nvSpPr>
                <p:cNvPr id="113" name="矩形: 圆角 112">
                  <a:extLst>
                    <a:ext uri="{FF2B5EF4-FFF2-40B4-BE49-F238E27FC236}">
                      <a16:creationId xmlns:a16="http://schemas.microsoft.com/office/drawing/2014/main" id="{F67BAF14-5F31-443B-B4E4-223AD565DCFF}"/>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4" name="矩形: 圆角 113">
                  <a:extLst>
                    <a:ext uri="{FF2B5EF4-FFF2-40B4-BE49-F238E27FC236}">
                      <a16:creationId xmlns:a16="http://schemas.microsoft.com/office/drawing/2014/main" id="{BDF243C6-9A85-4779-B2F3-046076D966B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5" name="矩形: 圆角 114">
                  <a:extLst>
                    <a:ext uri="{FF2B5EF4-FFF2-40B4-BE49-F238E27FC236}">
                      <a16:creationId xmlns:a16="http://schemas.microsoft.com/office/drawing/2014/main" id="{16845854-8541-475C-B185-471D851C963C}"/>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cxnSp>
            <p:nvCxnSpPr>
              <p:cNvPr id="108" name="连接符: 肘形 107">
                <a:extLst>
                  <a:ext uri="{FF2B5EF4-FFF2-40B4-BE49-F238E27FC236}">
                    <a16:creationId xmlns:a16="http://schemas.microsoft.com/office/drawing/2014/main" id="{8D923977-76D1-4E63-9173-D9B5992BDE8E}"/>
                  </a:ext>
                </a:extLst>
              </p:cNvPr>
              <p:cNvCxnSpPr>
                <a:cxnSpLocks/>
                <a:stCxn id="81" idx="3"/>
                <a:endCxn id="115" idx="3"/>
              </p:cNvCxnSpPr>
              <p:nvPr/>
            </p:nvCxnSpPr>
            <p:spPr>
              <a:xfrm>
                <a:off x="17515198" y="10470960"/>
                <a:ext cx="143147" cy="1381836"/>
              </a:xfrm>
              <a:prstGeom prst="bentConnector3">
                <a:avLst>
                  <a:gd name="adj1" fmla="val 383332"/>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549851A-4040-42CE-878E-87A1558BAAB3}"/>
                  </a:ext>
                </a:extLst>
              </p:cNvPr>
              <p:cNvSpPr/>
              <p:nvPr/>
            </p:nvSpPr>
            <p:spPr>
              <a:xfrm>
                <a:off x="14551281" y="9769021"/>
                <a:ext cx="3703103" cy="2773413"/>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BC252F46-C65E-4C91-8250-301C6F4484FB}"/>
                  </a:ext>
                </a:extLst>
              </p:cNvPr>
              <p:cNvSpPr txBox="1"/>
              <p:nvPr/>
            </p:nvSpPr>
            <p:spPr>
              <a:xfrm>
                <a:off x="14647101" y="10134001"/>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产品业务</a:t>
                </a:r>
              </a:p>
            </p:txBody>
          </p:sp>
        </p:grpSp>
        <p:grpSp>
          <p:nvGrpSpPr>
            <p:cNvPr id="157" name="组合 156">
              <a:extLst>
                <a:ext uri="{FF2B5EF4-FFF2-40B4-BE49-F238E27FC236}">
                  <a16:creationId xmlns:a16="http://schemas.microsoft.com/office/drawing/2014/main" id="{41AED49D-5273-4F15-A6C8-EAE14D3DC9AE}"/>
                </a:ext>
              </a:extLst>
            </p:cNvPr>
            <p:cNvGrpSpPr/>
            <p:nvPr/>
          </p:nvGrpSpPr>
          <p:grpSpPr>
            <a:xfrm>
              <a:off x="17252014" y="9549842"/>
              <a:ext cx="2592596" cy="1190735"/>
              <a:chOff x="9509910" y="7622139"/>
              <a:chExt cx="2459129" cy="1276343"/>
            </a:xfrm>
            <a:solidFill>
              <a:srgbClr val="F19B97"/>
            </a:solidFill>
          </p:grpSpPr>
          <p:sp>
            <p:nvSpPr>
              <p:cNvPr id="161" name="矩形: 圆角 160">
                <a:extLst>
                  <a:ext uri="{FF2B5EF4-FFF2-40B4-BE49-F238E27FC236}">
                    <a16:creationId xmlns:a16="http://schemas.microsoft.com/office/drawing/2014/main" id="{540D2163-7160-4696-9EB2-9B414DF90D40}"/>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2" name="矩形: 圆角 161">
                <a:extLst>
                  <a:ext uri="{FF2B5EF4-FFF2-40B4-BE49-F238E27FC236}">
                    <a16:creationId xmlns:a16="http://schemas.microsoft.com/office/drawing/2014/main" id="{B8FD766A-49DC-41BE-A163-D822925E103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59C5B800-F341-45E6-8E2A-2814AAEBF6B2}"/>
                  </a:ext>
                </a:extLst>
              </p:cNvPr>
              <p:cNvSpPr/>
              <p:nvPr/>
            </p:nvSpPr>
            <p:spPr>
              <a:xfrm>
                <a:off x="9814710" y="7926932"/>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sp>
          <p:nvSpPr>
            <p:cNvPr id="159" name="矩形: 圆角 158">
              <a:extLst>
                <a:ext uri="{FF2B5EF4-FFF2-40B4-BE49-F238E27FC236}">
                  <a16:creationId xmlns:a16="http://schemas.microsoft.com/office/drawing/2014/main" id="{DB648F21-6316-46F5-B931-695AAA18C5AD}"/>
                </a:ext>
              </a:extLst>
            </p:cNvPr>
            <p:cNvSpPr/>
            <p:nvPr/>
          </p:nvSpPr>
          <p:spPr>
            <a:xfrm>
              <a:off x="12915511" y="8297245"/>
              <a:ext cx="7144139" cy="2961305"/>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83C15542-8489-4815-8476-94FCFDDA25D7}"/>
                </a:ext>
              </a:extLst>
            </p:cNvPr>
            <p:cNvSpPr txBox="1"/>
            <p:nvPr/>
          </p:nvSpPr>
          <p:spPr>
            <a:xfrm>
              <a:off x="13011331" y="8662225"/>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支付业务</a:t>
              </a:r>
            </a:p>
          </p:txBody>
        </p:sp>
        <p:cxnSp>
          <p:nvCxnSpPr>
            <p:cNvPr id="103" name="直接箭头连接符 102">
              <a:extLst>
                <a:ext uri="{FF2B5EF4-FFF2-40B4-BE49-F238E27FC236}">
                  <a16:creationId xmlns:a16="http://schemas.microsoft.com/office/drawing/2014/main" id="{448B5992-7504-4B77-8CBF-8C5D6D23E9A5}"/>
                </a:ext>
              </a:extLst>
            </p:cNvPr>
            <p:cNvCxnSpPr>
              <a:cxnSpLocks/>
              <a:stCxn id="89" idx="2"/>
              <a:endCxn id="151" idx="0"/>
            </p:cNvCxnSpPr>
            <p:nvPr/>
          </p:nvCxnSpPr>
          <p:spPr>
            <a:xfrm flipH="1">
              <a:off x="12738910" y="3349849"/>
              <a:ext cx="66246" cy="88705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1145EB4E-0456-40AA-A38D-22F7D7952AFB}"/>
                </a:ext>
              </a:extLst>
            </p:cNvPr>
            <p:cNvGrpSpPr/>
            <p:nvPr/>
          </p:nvGrpSpPr>
          <p:grpSpPr>
            <a:xfrm>
              <a:off x="13750951" y="8643272"/>
              <a:ext cx="2592596" cy="2418776"/>
              <a:chOff x="9509910" y="7622139"/>
              <a:chExt cx="2459129" cy="1276352"/>
            </a:xfrm>
            <a:solidFill>
              <a:srgbClr val="F19B97"/>
            </a:solidFill>
          </p:grpSpPr>
          <p:sp>
            <p:nvSpPr>
              <p:cNvPr id="84" name="矩形: 圆角 83">
                <a:extLst>
                  <a:ext uri="{FF2B5EF4-FFF2-40B4-BE49-F238E27FC236}">
                    <a16:creationId xmlns:a16="http://schemas.microsoft.com/office/drawing/2014/main" id="{553D6BC9-CF43-4841-90FD-86262317B090}"/>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5" name="矩形: 圆角 84">
                <a:extLst>
                  <a:ext uri="{FF2B5EF4-FFF2-40B4-BE49-F238E27FC236}">
                    <a16:creationId xmlns:a16="http://schemas.microsoft.com/office/drawing/2014/main" id="{D2846676-1B2F-4153-BE62-F3C2F2118BBE}"/>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6" name="矩形: 圆角 85">
                <a:extLst>
                  <a:ext uri="{FF2B5EF4-FFF2-40B4-BE49-F238E27FC236}">
                    <a16:creationId xmlns:a16="http://schemas.microsoft.com/office/drawing/2014/main" id="{870122DD-DA7C-469A-963E-80F65529B585}"/>
                  </a:ext>
                </a:extLst>
              </p:cNvPr>
              <p:cNvSpPr/>
              <p:nvPr/>
            </p:nvSpPr>
            <p:spPr>
              <a:xfrm>
                <a:off x="9814710" y="7926941"/>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数据库服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主</a:t>
                </a: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sp>
          <p:nvSpPr>
            <p:cNvPr id="8" name="矩形 7">
              <a:extLst>
                <a:ext uri="{FF2B5EF4-FFF2-40B4-BE49-F238E27FC236}">
                  <a16:creationId xmlns:a16="http://schemas.microsoft.com/office/drawing/2014/main" id="{4AF4B8A4-A015-4CF8-8542-A55906F41336}"/>
                </a:ext>
              </a:extLst>
            </p:cNvPr>
            <p:cNvSpPr/>
            <p:nvPr/>
          </p:nvSpPr>
          <p:spPr>
            <a:xfrm>
              <a:off x="15216138" y="9852041"/>
              <a:ext cx="792156" cy="3796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0497D"/>
                  </a:solidFill>
                </a:rPr>
                <a:t>1</a:t>
              </a:r>
              <a:r>
                <a:rPr lang="zh-CN" altLang="en-US" dirty="0">
                  <a:solidFill>
                    <a:srgbClr val="20497D"/>
                  </a:solidFill>
                </a:rPr>
                <a:t>月</a:t>
              </a:r>
            </a:p>
          </p:txBody>
        </p:sp>
        <p:sp>
          <p:nvSpPr>
            <p:cNvPr id="98" name="矩形 97">
              <a:extLst>
                <a:ext uri="{FF2B5EF4-FFF2-40B4-BE49-F238E27FC236}">
                  <a16:creationId xmlns:a16="http://schemas.microsoft.com/office/drawing/2014/main" id="{1B5087D2-D046-44D9-946F-4D3CBAFA3A83}"/>
                </a:ext>
              </a:extLst>
            </p:cNvPr>
            <p:cNvSpPr/>
            <p:nvPr/>
          </p:nvSpPr>
          <p:spPr>
            <a:xfrm>
              <a:off x="15216138" y="10233997"/>
              <a:ext cx="792156" cy="354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20497D"/>
                  </a:solidFill>
                </a:rPr>
                <a:t>…</a:t>
              </a:r>
              <a:endParaRPr lang="zh-CN" altLang="en-US" dirty="0">
                <a:solidFill>
                  <a:srgbClr val="20497D"/>
                </a:solidFill>
              </a:endParaRPr>
            </a:p>
          </p:txBody>
        </p:sp>
        <p:sp>
          <p:nvSpPr>
            <p:cNvPr id="119" name="矩形 118">
              <a:extLst>
                <a:ext uri="{FF2B5EF4-FFF2-40B4-BE49-F238E27FC236}">
                  <a16:creationId xmlns:a16="http://schemas.microsoft.com/office/drawing/2014/main" id="{3E22E087-0954-4797-A058-6347F0613FFA}"/>
                </a:ext>
              </a:extLst>
            </p:cNvPr>
            <p:cNvSpPr/>
            <p:nvPr/>
          </p:nvSpPr>
          <p:spPr>
            <a:xfrm>
              <a:off x="15216138" y="10598215"/>
              <a:ext cx="792156" cy="354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20497D"/>
                  </a:solidFill>
                </a:rPr>
                <a:t>12</a:t>
              </a:r>
              <a:r>
                <a:rPr lang="zh-CN" altLang="en-US" dirty="0">
                  <a:solidFill>
                    <a:srgbClr val="20497D"/>
                  </a:solidFill>
                </a:rPr>
                <a:t>月</a:t>
              </a:r>
            </a:p>
          </p:txBody>
        </p:sp>
        <p:sp>
          <p:nvSpPr>
            <p:cNvPr id="120" name="文本框 119">
              <a:extLst>
                <a:ext uri="{FF2B5EF4-FFF2-40B4-BE49-F238E27FC236}">
                  <a16:creationId xmlns:a16="http://schemas.microsoft.com/office/drawing/2014/main" id="{8D26DB2F-6593-4784-9A81-0BD80DCB83F8}"/>
                </a:ext>
              </a:extLst>
            </p:cNvPr>
            <p:cNvSpPr txBox="1"/>
            <p:nvPr/>
          </p:nvSpPr>
          <p:spPr>
            <a:xfrm>
              <a:off x="14240673" y="9925051"/>
              <a:ext cx="492443" cy="843208"/>
            </a:xfrm>
            <a:prstGeom prst="rect">
              <a:avLst/>
            </a:prstGeom>
            <a:noFill/>
          </p:spPr>
          <p:txBody>
            <a:bodyPr vert="eaVert"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分表</a:t>
              </a:r>
            </a:p>
          </p:txBody>
        </p:sp>
        <p:cxnSp>
          <p:nvCxnSpPr>
            <p:cNvPr id="10" name="直接连接符 9">
              <a:extLst>
                <a:ext uri="{FF2B5EF4-FFF2-40B4-BE49-F238E27FC236}">
                  <a16:creationId xmlns:a16="http://schemas.microsoft.com/office/drawing/2014/main" id="{7E230C9A-9907-4F37-9C69-C6D9832ABAD2}"/>
                </a:ext>
              </a:extLst>
            </p:cNvPr>
            <p:cNvCxnSpPr>
              <a:cxnSpLocks/>
              <a:endCxn id="8" idx="1"/>
            </p:cNvCxnSpPr>
            <p:nvPr/>
          </p:nvCxnSpPr>
          <p:spPr>
            <a:xfrm flipV="1">
              <a:off x="14780399" y="10041878"/>
              <a:ext cx="435739" cy="307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E980CDA-5954-4A7D-B07A-7355FCD9DE68}"/>
                </a:ext>
              </a:extLst>
            </p:cNvPr>
            <p:cNvCxnSpPr>
              <a:endCxn id="119" idx="1"/>
            </p:cNvCxnSpPr>
            <p:nvPr/>
          </p:nvCxnSpPr>
          <p:spPr>
            <a:xfrm>
              <a:off x="14767062" y="10339746"/>
              <a:ext cx="449076" cy="4357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05AD0499-74A0-43FF-A823-3A81D3B39EF0}"/>
                </a:ext>
              </a:extLst>
            </p:cNvPr>
            <p:cNvCxnSpPr>
              <a:cxnSpLocks/>
              <a:stCxn id="86" idx="3"/>
              <a:endCxn id="162" idx="1"/>
            </p:cNvCxnSpPr>
            <p:nvPr/>
          </p:nvCxnSpPr>
          <p:spPr>
            <a:xfrm>
              <a:off x="16343547" y="10141471"/>
              <a:ext cx="1069138" cy="3742"/>
            </a:xfrm>
            <a:prstGeom prst="bentConnector3">
              <a:avLst/>
            </a:prstGeom>
            <a:ln w="38100">
              <a:solidFill>
                <a:schemeClr val="bg1">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861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60" name="文本框 159">
            <a:extLst>
              <a:ext uri="{FF2B5EF4-FFF2-40B4-BE49-F238E27FC236}">
                <a16:creationId xmlns:a16="http://schemas.microsoft.com/office/drawing/2014/main" id="{1821AF45-AEC8-4B14-BE8F-FF3441077F0D}"/>
              </a:ext>
            </a:extLst>
          </p:cNvPr>
          <p:cNvSpPr txBox="1"/>
          <p:nvPr/>
        </p:nvSpPr>
        <p:spPr>
          <a:xfrm>
            <a:off x="9360655" y="11852548"/>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分布式组件</a:t>
            </a:r>
          </a:p>
        </p:txBody>
      </p:sp>
      <p:grpSp>
        <p:nvGrpSpPr>
          <p:cNvPr id="2" name="组合 1">
            <a:extLst>
              <a:ext uri="{FF2B5EF4-FFF2-40B4-BE49-F238E27FC236}">
                <a16:creationId xmlns:a16="http://schemas.microsoft.com/office/drawing/2014/main" id="{368201D1-C0BF-4C21-9721-718A88BF5967}"/>
              </a:ext>
            </a:extLst>
          </p:cNvPr>
          <p:cNvGrpSpPr/>
          <p:nvPr/>
        </p:nvGrpSpPr>
        <p:grpSpPr>
          <a:xfrm>
            <a:off x="3890988" y="2170527"/>
            <a:ext cx="15112275" cy="9602032"/>
            <a:chOff x="3890988" y="2170527"/>
            <a:chExt cx="15112275" cy="9602032"/>
          </a:xfrm>
        </p:grpSpPr>
        <p:sp>
          <p:nvSpPr>
            <p:cNvPr id="13" name="矩形: 圆角 12">
              <a:extLst>
                <a:ext uri="{FF2B5EF4-FFF2-40B4-BE49-F238E27FC236}">
                  <a16:creationId xmlns:a16="http://schemas.microsoft.com/office/drawing/2014/main" id="{727C5453-D603-4BD4-B2D9-C9C2BBBF4AFE}"/>
                </a:ext>
              </a:extLst>
            </p:cNvPr>
            <p:cNvSpPr/>
            <p:nvPr/>
          </p:nvSpPr>
          <p:spPr>
            <a:xfrm>
              <a:off x="10470302" y="2717010"/>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14" name="矩形: 圆角 13">
              <a:extLst>
                <a:ext uri="{FF2B5EF4-FFF2-40B4-BE49-F238E27FC236}">
                  <a16:creationId xmlns:a16="http://schemas.microsoft.com/office/drawing/2014/main" id="{26282D50-94C4-44A6-8D64-392B68A53B1B}"/>
                </a:ext>
              </a:extLst>
            </p:cNvPr>
            <p:cNvSpPr/>
            <p:nvPr/>
          </p:nvSpPr>
          <p:spPr>
            <a:xfrm>
              <a:off x="14915122" y="269140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2A486FEB-5079-495F-8D92-217B38015815}"/>
                </a:ext>
              </a:extLst>
            </p:cNvPr>
            <p:cNvCxnSpPr>
              <a:cxnSpLocks/>
            </p:cNvCxnSpPr>
            <p:nvPr/>
          </p:nvCxnSpPr>
          <p:spPr>
            <a:xfrm>
              <a:off x="12493837" y="2916977"/>
              <a:ext cx="242128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34C11A-E022-49C0-8B83-01FC7A7440CB}"/>
                </a:ext>
              </a:extLst>
            </p:cNvPr>
            <p:cNvCxnSpPr>
              <a:cxnSpLocks/>
            </p:cNvCxnSpPr>
            <p:nvPr/>
          </p:nvCxnSpPr>
          <p:spPr>
            <a:xfrm flipH="1">
              <a:off x="12493837" y="3506906"/>
              <a:ext cx="236595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C8E68E6-45C5-4886-B905-181991510957}"/>
                </a:ext>
              </a:extLst>
            </p:cNvPr>
            <p:cNvSpPr/>
            <p:nvPr/>
          </p:nvSpPr>
          <p:spPr>
            <a:xfrm>
              <a:off x="12418970" y="2431501"/>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00DBB1A9-8C22-4F8C-91AF-D02DD1ABD96D}"/>
                </a:ext>
              </a:extLst>
            </p:cNvPr>
            <p:cNvSpPr/>
            <p:nvPr/>
          </p:nvSpPr>
          <p:spPr>
            <a:xfrm>
              <a:off x="12612817" y="3684976"/>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B2E295BF-E4AA-49E1-878C-2266BF4A6661}"/>
                </a:ext>
              </a:extLst>
            </p:cNvPr>
            <p:cNvSpPr/>
            <p:nvPr/>
          </p:nvSpPr>
          <p:spPr>
            <a:xfrm>
              <a:off x="5075546" y="6205549"/>
              <a:ext cx="13927717" cy="1916818"/>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C0B360F1-7D32-49E8-94A1-1A6AE784213F}"/>
                </a:ext>
              </a:extLst>
            </p:cNvPr>
            <p:cNvSpPr/>
            <p:nvPr/>
          </p:nvSpPr>
          <p:spPr>
            <a:xfrm>
              <a:off x="3890989" y="6205549"/>
              <a:ext cx="1184558" cy="1916818"/>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DDB802B2-1C79-4E01-B0F5-5F90809098EE}"/>
                </a:ext>
              </a:extLst>
            </p:cNvPr>
            <p:cNvSpPr txBox="1"/>
            <p:nvPr/>
          </p:nvSpPr>
          <p:spPr>
            <a:xfrm>
              <a:off x="4207735" y="6369839"/>
              <a:ext cx="615553" cy="1598738"/>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sp>
          <p:nvSpPr>
            <p:cNvPr id="87" name="矩形 86">
              <a:extLst>
                <a:ext uri="{FF2B5EF4-FFF2-40B4-BE49-F238E27FC236}">
                  <a16:creationId xmlns:a16="http://schemas.microsoft.com/office/drawing/2014/main" id="{5FADD9F0-7B93-4A42-8185-C017C8EFE716}"/>
                </a:ext>
              </a:extLst>
            </p:cNvPr>
            <p:cNvSpPr/>
            <p:nvPr/>
          </p:nvSpPr>
          <p:spPr>
            <a:xfrm>
              <a:off x="5075547" y="4206247"/>
              <a:ext cx="13927716" cy="199615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D57E637-BAB5-4783-B685-E5F7CAEA0BD7}"/>
                </a:ext>
              </a:extLst>
            </p:cNvPr>
            <p:cNvSpPr/>
            <p:nvPr/>
          </p:nvSpPr>
          <p:spPr>
            <a:xfrm>
              <a:off x="3890988" y="4206245"/>
              <a:ext cx="1184556" cy="1996151"/>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33F583E9-518B-471F-AACD-2EC052739F4D}"/>
                </a:ext>
              </a:extLst>
            </p:cNvPr>
            <p:cNvSpPr txBox="1"/>
            <p:nvPr/>
          </p:nvSpPr>
          <p:spPr>
            <a:xfrm>
              <a:off x="4190648" y="4340643"/>
              <a:ext cx="615553" cy="1634741"/>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网关层</a:t>
              </a:r>
            </a:p>
          </p:txBody>
        </p:sp>
        <p:cxnSp>
          <p:nvCxnSpPr>
            <p:cNvPr id="25" name="直接箭头连接符 24">
              <a:extLst>
                <a:ext uri="{FF2B5EF4-FFF2-40B4-BE49-F238E27FC236}">
                  <a16:creationId xmlns:a16="http://schemas.microsoft.com/office/drawing/2014/main" id="{DA106278-8A8C-4291-A345-B1C7D4420BAC}"/>
                </a:ext>
              </a:extLst>
            </p:cNvPr>
            <p:cNvCxnSpPr>
              <a:cxnSpLocks/>
              <a:stCxn id="73" idx="2"/>
              <a:endCxn id="81" idx="0"/>
            </p:cNvCxnSpPr>
            <p:nvPr/>
          </p:nvCxnSpPr>
          <p:spPr>
            <a:xfrm flipH="1">
              <a:off x="7278310" y="5701185"/>
              <a:ext cx="4423809"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6A16E1F-C816-4B64-98D0-1AAF16E2F956}"/>
                </a:ext>
              </a:extLst>
            </p:cNvPr>
            <p:cNvCxnSpPr>
              <a:cxnSpLocks/>
              <a:stCxn id="73" idx="2"/>
              <a:endCxn id="78" idx="0"/>
            </p:cNvCxnSpPr>
            <p:nvPr/>
          </p:nvCxnSpPr>
          <p:spPr>
            <a:xfrm flipH="1">
              <a:off x="11521187" y="5701185"/>
              <a:ext cx="180932"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FD4914D-2E5D-41F2-9777-D714B0E42926}"/>
                </a:ext>
              </a:extLst>
            </p:cNvPr>
            <p:cNvCxnSpPr>
              <a:cxnSpLocks/>
              <a:stCxn id="73" idx="2"/>
            </p:cNvCxnSpPr>
            <p:nvPr/>
          </p:nvCxnSpPr>
          <p:spPr>
            <a:xfrm>
              <a:off x="11702119" y="5701185"/>
              <a:ext cx="4200911" cy="70768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04E2F52A-99B9-4553-84A4-E8E08A962A75}"/>
                </a:ext>
              </a:extLst>
            </p:cNvPr>
            <p:cNvSpPr/>
            <p:nvPr/>
          </p:nvSpPr>
          <p:spPr>
            <a:xfrm>
              <a:off x="5075546" y="2170527"/>
              <a:ext cx="13927717" cy="205892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96CD24D5-2E0E-439A-9C0A-68730D2834FA}"/>
                </a:ext>
              </a:extLst>
            </p:cNvPr>
            <p:cNvSpPr/>
            <p:nvPr/>
          </p:nvSpPr>
          <p:spPr>
            <a:xfrm>
              <a:off x="3890989" y="2170527"/>
              <a:ext cx="1184557" cy="205892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9B5A7524-E2FF-46F9-A745-784B07205160}"/>
                </a:ext>
              </a:extLst>
            </p:cNvPr>
            <p:cNvSpPr txBox="1"/>
            <p:nvPr/>
          </p:nvSpPr>
          <p:spPr>
            <a:xfrm>
              <a:off x="4190649" y="2446111"/>
              <a:ext cx="615553" cy="171888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sp>
          <p:nvSpPr>
            <p:cNvPr id="33" name="矩形: 圆角 32">
              <a:extLst>
                <a:ext uri="{FF2B5EF4-FFF2-40B4-BE49-F238E27FC236}">
                  <a16:creationId xmlns:a16="http://schemas.microsoft.com/office/drawing/2014/main" id="{C403FB78-3DD9-4490-8BE2-021F14A2D6B1}"/>
                </a:ext>
              </a:extLst>
            </p:cNvPr>
            <p:cNvSpPr/>
            <p:nvPr/>
          </p:nvSpPr>
          <p:spPr>
            <a:xfrm>
              <a:off x="6409689" y="2771200"/>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rgbClr val="20497D"/>
                  </a:solidFill>
                  <a:latin typeface="微软雅黑" panose="020B0503020204020204" pitchFamily="34" charset="-122"/>
                  <a:ea typeface="微软雅黑" panose="020B0503020204020204" pitchFamily="34" charset="-122"/>
                </a:rPr>
                <a:t>CDN</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692643BB-C3D7-446E-A5D9-518BCFF59ECD}"/>
                </a:ext>
              </a:extLst>
            </p:cNvPr>
            <p:cNvCxnSpPr>
              <a:cxnSpLocks/>
            </p:cNvCxnSpPr>
            <p:nvPr/>
          </p:nvCxnSpPr>
          <p:spPr>
            <a:xfrm>
              <a:off x="8429601" y="2916977"/>
              <a:ext cx="203300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30D3BE5-C879-4D39-BB1F-B475BAEF8E0A}"/>
                </a:ext>
              </a:extLst>
            </p:cNvPr>
            <p:cNvCxnSpPr>
              <a:cxnSpLocks/>
            </p:cNvCxnSpPr>
            <p:nvPr/>
          </p:nvCxnSpPr>
          <p:spPr>
            <a:xfrm flipH="1">
              <a:off x="8429601" y="3506906"/>
              <a:ext cx="1949818"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1" name="矩形: 圆角 80">
              <a:extLst>
                <a:ext uri="{FF2B5EF4-FFF2-40B4-BE49-F238E27FC236}">
                  <a16:creationId xmlns:a16="http://schemas.microsoft.com/office/drawing/2014/main" id="{2623BB4C-381E-4BB1-B232-C342B597A7ED}"/>
                </a:ext>
              </a:extLst>
            </p:cNvPr>
            <p:cNvSpPr/>
            <p:nvPr/>
          </p:nvSpPr>
          <p:spPr>
            <a:xfrm>
              <a:off x="6266542" y="6555198"/>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154EBB2F-7C4D-43A6-99F0-C0957D3E2918}"/>
                </a:ext>
              </a:extLst>
            </p:cNvPr>
            <p:cNvSpPr/>
            <p:nvPr/>
          </p:nvSpPr>
          <p:spPr>
            <a:xfrm>
              <a:off x="6409689" y="6697376"/>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83" name="矩形: 圆角 82">
              <a:extLst>
                <a:ext uri="{FF2B5EF4-FFF2-40B4-BE49-F238E27FC236}">
                  <a16:creationId xmlns:a16="http://schemas.microsoft.com/office/drawing/2014/main" id="{57C910DE-B4A5-4FF7-BFC8-46F308D375D0}"/>
                </a:ext>
              </a:extLst>
            </p:cNvPr>
            <p:cNvSpPr/>
            <p:nvPr/>
          </p:nvSpPr>
          <p:spPr>
            <a:xfrm>
              <a:off x="6552837" y="6839554"/>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用户中心</a:t>
              </a:r>
            </a:p>
          </p:txBody>
        </p:sp>
        <p:sp>
          <p:nvSpPr>
            <p:cNvPr id="78" name="矩形: 圆角 77">
              <a:extLst>
                <a:ext uri="{FF2B5EF4-FFF2-40B4-BE49-F238E27FC236}">
                  <a16:creationId xmlns:a16="http://schemas.microsoft.com/office/drawing/2014/main" id="{AACF39BF-CE17-4871-ACD3-0E7ED982DA86}"/>
                </a:ext>
              </a:extLst>
            </p:cNvPr>
            <p:cNvSpPr/>
            <p:nvPr/>
          </p:nvSpPr>
          <p:spPr>
            <a:xfrm>
              <a:off x="10509419" y="6555198"/>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79" name="矩形: 圆角 78">
              <a:extLst>
                <a:ext uri="{FF2B5EF4-FFF2-40B4-BE49-F238E27FC236}">
                  <a16:creationId xmlns:a16="http://schemas.microsoft.com/office/drawing/2014/main" id="{88CBF548-C3BF-4991-B0C5-5D90FEA9EBE4}"/>
                </a:ext>
              </a:extLst>
            </p:cNvPr>
            <p:cNvSpPr/>
            <p:nvPr/>
          </p:nvSpPr>
          <p:spPr>
            <a:xfrm>
              <a:off x="10652566" y="6697376"/>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80" name="矩形: 圆角 79">
              <a:extLst>
                <a:ext uri="{FF2B5EF4-FFF2-40B4-BE49-F238E27FC236}">
                  <a16:creationId xmlns:a16="http://schemas.microsoft.com/office/drawing/2014/main" id="{418DE28C-E4BC-4C30-BDE2-265AB5836E61}"/>
                </a:ext>
              </a:extLst>
            </p:cNvPr>
            <p:cNvSpPr/>
            <p:nvPr/>
          </p:nvSpPr>
          <p:spPr>
            <a:xfrm>
              <a:off x="10795714" y="6839554"/>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产品中心</a:t>
              </a:r>
            </a:p>
          </p:txBody>
        </p:sp>
        <p:sp>
          <p:nvSpPr>
            <p:cNvPr id="74" name="矩形: 圆角 73">
              <a:extLst>
                <a:ext uri="{FF2B5EF4-FFF2-40B4-BE49-F238E27FC236}">
                  <a16:creationId xmlns:a16="http://schemas.microsoft.com/office/drawing/2014/main" id="{3125E7CA-113B-4B74-B6CA-9491ABEC271C}"/>
                </a:ext>
              </a:extLst>
            </p:cNvPr>
            <p:cNvSpPr/>
            <p:nvPr/>
          </p:nvSpPr>
          <p:spPr>
            <a:xfrm>
              <a:off x="14752296" y="6555198"/>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3D2E5CCE-D8FE-49ED-8D80-E952024E4044}"/>
                </a:ext>
              </a:extLst>
            </p:cNvPr>
            <p:cNvSpPr/>
            <p:nvPr/>
          </p:nvSpPr>
          <p:spPr>
            <a:xfrm>
              <a:off x="14895443" y="6697376"/>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77" name="矩形: 圆角 76">
              <a:extLst>
                <a:ext uri="{FF2B5EF4-FFF2-40B4-BE49-F238E27FC236}">
                  <a16:creationId xmlns:a16="http://schemas.microsoft.com/office/drawing/2014/main" id="{4F0D690E-6B43-459B-9639-F7F1884ACA8B}"/>
                </a:ext>
              </a:extLst>
            </p:cNvPr>
            <p:cNvSpPr/>
            <p:nvPr/>
          </p:nvSpPr>
          <p:spPr>
            <a:xfrm>
              <a:off x="15038591" y="6839554"/>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订单中心</a:t>
              </a:r>
            </a:p>
          </p:txBody>
        </p:sp>
        <p:sp>
          <p:nvSpPr>
            <p:cNvPr id="70" name="矩形: 圆角 69">
              <a:extLst>
                <a:ext uri="{FF2B5EF4-FFF2-40B4-BE49-F238E27FC236}">
                  <a16:creationId xmlns:a16="http://schemas.microsoft.com/office/drawing/2014/main" id="{DF9F5B2F-1219-42D5-84E8-2DEE8FBFA242}"/>
                </a:ext>
              </a:extLst>
            </p:cNvPr>
            <p:cNvSpPr/>
            <p:nvPr/>
          </p:nvSpPr>
          <p:spPr>
            <a:xfrm>
              <a:off x="10404056" y="4510445"/>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1" name="矩形: 圆角 70">
              <a:extLst>
                <a:ext uri="{FF2B5EF4-FFF2-40B4-BE49-F238E27FC236}">
                  <a16:creationId xmlns:a16="http://schemas.microsoft.com/office/drawing/2014/main" id="{37900673-0AAE-44BE-BCF4-AC0E7F6DAF19}"/>
                </a:ext>
              </a:extLst>
            </p:cNvPr>
            <p:cNvSpPr/>
            <p:nvPr/>
          </p:nvSpPr>
          <p:spPr>
            <a:xfrm>
              <a:off x="10547203" y="4652623"/>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3" name="矩形: 圆角 72">
              <a:extLst>
                <a:ext uri="{FF2B5EF4-FFF2-40B4-BE49-F238E27FC236}">
                  <a16:creationId xmlns:a16="http://schemas.microsoft.com/office/drawing/2014/main" id="{A7EC94A5-E78A-4AE6-B860-D9201B619244}"/>
                </a:ext>
              </a:extLst>
            </p:cNvPr>
            <p:cNvSpPr/>
            <p:nvPr/>
          </p:nvSpPr>
          <p:spPr>
            <a:xfrm>
              <a:off x="10690351" y="4794801"/>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网关</a:t>
              </a:r>
            </a:p>
          </p:txBody>
        </p:sp>
        <p:cxnSp>
          <p:nvCxnSpPr>
            <p:cNvPr id="46" name="直接箭头连接符 45">
              <a:extLst>
                <a:ext uri="{FF2B5EF4-FFF2-40B4-BE49-F238E27FC236}">
                  <a16:creationId xmlns:a16="http://schemas.microsoft.com/office/drawing/2014/main" id="{850F7F71-C80A-4455-84E2-A9C28EF71D5F}"/>
                </a:ext>
              </a:extLst>
            </p:cNvPr>
            <p:cNvCxnSpPr>
              <a:cxnSpLocks/>
              <a:stCxn id="13" idx="2"/>
              <a:endCxn id="70" idx="0"/>
            </p:cNvCxnSpPr>
            <p:nvPr/>
          </p:nvCxnSpPr>
          <p:spPr>
            <a:xfrm flipH="1">
              <a:off x="11415824" y="3623394"/>
              <a:ext cx="66246" cy="88705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B178F8F0-44BA-4D43-8F38-F6778DA1066F}"/>
                </a:ext>
              </a:extLst>
            </p:cNvPr>
            <p:cNvGrpSpPr/>
            <p:nvPr/>
          </p:nvGrpSpPr>
          <p:grpSpPr>
            <a:xfrm>
              <a:off x="5366766" y="10252836"/>
              <a:ext cx="1980469" cy="1222113"/>
              <a:chOff x="9509910" y="7622139"/>
              <a:chExt cx="2459129" cy="1276351"/>
            </a:xfrm>
          </p:grpSpPr>
          <p:sp>
            <p:nvSpPr>
              <p:cNvPr id="93" name="矩形: 圆角 92">
                <a:extLst>
                  <a:ext uri="{FF2B5EF4-FFF2-40B4-BE49-F238E27FC236}">
                    <a16:creationId xmlns:a16="http://schemas.microsoft.com/office/drawing/2014/main" id="{FE2C7BFE-0C9E-4180-9FF0-A93802319F07}"/>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4" name="矩形: 圆角 93">
                <a:extLst>
                  <a:ext uri="{FF2B5EF4-FFF2-40B4-BE49-F238E27FC236}">
                    <a16:creationId xmlns:a16="http://schemas.microsoft.com/office/drawing/2014/main" id="{6CBDA4A6-B9BB-4872-B581-574297547AB0}"/>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5" name="矩形: 圆角 94">
                <a:extLst>
                  <a:ext uri="{FF2B5EF4-FFF2-40B4-BE49-F238E27FC236}">
                    <a16:creationId xmlns:a16="http://schemas.microsoft.com/office/drawing/2014/main" id="{BDCF6AD2-42A1-4D62-AEB7-489E6A37C47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rPr>
                  <a:t>缓存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9E293640-57B7-4750-BA55-6D385A073A32}"/>
                </a:ext>
              </a:extLst>
            </p:cNvPr>
            <p:cNvSpPr/>
            <p:nvPr/>
          </p:nvSpPr>
          <p:spPr>
            <a:xfrm>
              <a:off x="5075548" y="8122367"/>
              <a:ext cx="5040808" cy="365019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9DA44ECB-2329-4CE9-9DD8-6B6F95BF32AF}"/>
                </a:ext>
              </a:extLst>
            </p:cNvPr>
            <p:cNvSpPr/>
            <p:nvPr/>
          </p:nvSpPr>
          <p:spPr>
            <a:xfrm>
              <a:off x="3890989" y="8122367"/>
              <a:ext cx="1184558" cy="365019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7CDA1F5-BB76-47B7-B2EA-F2FC79D1CC01}"/>
                </a:ext>
              </a:extLst>
            </p:cNvPr>
            <p:cNvSpPr txBox="1"/>
            <p:nvPr/>
          </p:nvSpPr>
          <p:spPr>
            <a:xfrm>
              <a:off x="4212252" y="8622593"/>
              <a:ext cx="615553" cy="2572260"/>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数据存储</a:t>
              </a:r>
            </a:p>
          </p:txBody>
        </p:sp>
        <p:sp>
          <p:nvSpPr>
            <p:cNvPr id="31" name="箭头: 右 30">
              <a:extLst>
                <a:ext uri="{FF2B5EF4-FFF2-40B4-BE49-F238E27FC236}">
                  <a16:creationId xmlns:a16="http://schemas.microsoft.com/office/drawing/2014/main" id="{5FCD142E-4927-4349-BB27-13E06F601F17}"/>
                </a:ext>
              </a:extLst>
            </p:cNvPr>
            <p:cNvSpPr/>
            <p:nvPr/>
          </p:nvSpPr>
          <p:spPr>
            <a:xfrm rot="16200000" flipH="1">
              <a:off x="7371410" y="8121138"/>
              <a:ext cx="597771" cy="533485"/>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96" name="组合 95">
              <a:extLst>
                <a:ext uri="{FF2B5EF4-FFF2-40B4-BE49-F238E27FC236}">
                  <a16:creationId xmlns:a16="http://schemas.microsoft.com/office/drawing/2014/main" id="{16F9D925-5096-439B-A843-431088284A6E}"/>
                </a:ext>
              </a:extLst>
            </p:cNvPr>
            <p:cNvGrpSpPr/>
            <p:nvPr/>
          </p:nvGrpSpPr>
          <p:grpSpPr>
            <a:xfrm>
              <a:off x="5371915" y="8733113"/>
              <a:ext cx="1980469" cy="1222113"/>
              <a:chOff x="9509910" y="7622139"/>
              <a:chExt cx="2459129" cy="1276351"/>
            </a:xfrm>
          </p:grpSpPr>
          <p:sp>
            <p:nvSpPr>
              <p:cNvPr id="97" name="矩形: 圆角 96">
                <a:extLst>
                  <a:ext uri="{FF2B5EF4-FFF2-40B4-BE49-F238E27FC236}">
                    <a16:creationId xmlns:a16="http://schemas.microsoft.com/office/drawing/2014/main" id="{41D33849-C58F-4D63-93A5-662BE69F5B7E}"/>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8" name="矩形: 圆角 97">
                <a:extLst>
                  <a:ext uri="{FF2B5EF4-FFF2-40B4-BE49-F238E27FC236}">
                    <a16:creationId xmlns:a16="http://schemas.microsoft.com/office/drawing/2014/main" id="{9CFBF627-D45D-4696-8146-88598C26F212}"/>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006213EF-3ABD-4BD0-9471-2E34B2219205}"/>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rPr>
                  <a:t>文件服务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00" name="组合 99">
              <a:extLst>
                <a:ext uri="{FF2B5EF4-FFF2-40B4-BE49-F238E27FC236}">
                  <a16:creationId xmlns:a16="http://schemas.microsoft.com/office/drawing/2014/main" id="{93DB8F90-1A2A-4452-A17E-F392701F250E}"/>
                </a:ext>
              </a:extLst>
            </p:cNvPr>
            <p:cNvGrpSpPr/>
            <p:nvPr/>
          </p:nvGrpSpPr>
          <p:grpSpPr>
            <a:xfrm>
              <a:off x="7867759" y="8733113"/>
              <a:ext cx="1980469" cy="1222113"/>
              <a:chOff x="9509910" y="7622139"/>
              <a:chExt cx="2459129" cy="1276351"/>
            </a:xfrm>
          </p:grpSpPr>
          <p:sp>
            <p:nvSpPr>
              <p:cNvPr id="101" name="矩形: 圆角 100">
                <a:extLst>
                  <a:ext uri="{FF2B5EF4-FFF2-40B4-BE49-F238E27FC236}">
                    <a16:creationId xmlns:a16="http://schemas.microsoft.com/office/drawing/2014/main" id="{AE94B5D3-7168-4B35-A3D7-47670475E5DD}"/>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2" name="矩形: 圆角 101">
                <a:extLst>
                  <a:ext uri="{FF2B5EF4-FFF2-40B4-BE49-F238E27FC236}">
                    <a16:creationId xmlns:a16="http://schemas.microsoft.com/office/drawing/2014/main" id="{B9944F17-0E36-4E41-BF37-2470325D537B}"/>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3" name="矩形: 圆角 102">
                <a:extLst>
                  <a:ext uri="{FF2B5EF4-FFF2-40B4-BE49-F238E27FC236}">
                    <a16:creationId xmlns:a16="http://schemas.microsoft.com/office/drawing/2014/main" id="{8FB10653-6378-4229-9AAD-19BC26AEBC2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关系数据库</a:t>
                </a:r>
              </a:p>
            </p:txBody>
          </p:sp>
        </p:grpSp>
        <p:grpSp>
          <p:nvGrpSpPr>
            <p:cNvPr id="104" name="组合 103">
              <a:extLst>
                <a:ext uri="{FF2B5EF4-FFF2-40B4-BE49-F238E27FC236}">
                  <a16:creationId xmlns:a16="http://schemas.microsoft.com/office/drawing/2014/main" id="{B321DD3A-0161-4DC3-870A-26AA9FFBC8FD}"/>
                </a:ext>
              </a:extLst>
            </p:cNvPr>
            <p:cNvGrpSpPr/>
            <p:nvPr/>
          </p:nvGrpSpPr>
          <p:grpSpPr>
            <a:xfrm>
              <a:off x="7843558" y="10279206"/>
              <a:ext cx="1980469" cy="1222113"/>
              <a:chOff x="9509910" y="7622139"/>
              <a:chExt cx="2459129" cy="1276351"/>
            </a:xfrm>
          </p:grpSpPr>
          <p:sp>
            <p:nvSpPr>
              <p:cNvPr id="105" name="矩形: 圆角 104">
                <a:extLst>
                  <a:ext uri="{FF2B5EF4-FFF2-40B4-BE49-F238E27FC236}">
                    <a16:creationId xmlns:a16="http://schemas.microsoft.com/office/drawing/2014/main" id="{BE8A8A55-34CB-40ED-8F81-2D2FBA06A578}"/>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6" name="矩形: 圆角 105">
                <a:extLst>
                  <a:ext uri="{FF2B5EF4-FFF2-40B4-BE49-F238E27FC236}">
                    <a16:creationId xmlns:a16="http://schemas.microsoft.com/office/drawing/2014/main" id="{4DC3371F-18E4-4A08-99C8-B86FEBF3E7E6}"/>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7" name="矩形: 圆角 106">
                <a:extLst>
                  <a:ext uri="{FF2B5EF4-FFF2-40B4-BE49-F238E27FC236}">
                    <a16:creationId xmlns:a16="http://schemas.microsoft.com/office/drawing/2014/main" id="{09EC7608-5FB3-4A61-AFE9-F977C655FE34}"/>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bg1"/>
                    </a:solidFill>
                    <a:latin typeface="微软雅黑" panose="020B0503020204020204" pitchFamily="34" charset="-122"/>
                    <a:ea typeface="微软雅黑" panose="020B0503020204020204" pitchFamily="34" charset="-122"/>
                  </a:rPr>
                  <a:t>NoSql</a:t>
                </a:r>
                <a:r>
                  <a:rPr lang="zh-CN" altLang="en-US" sz="2000" b="1" dirty="0">
                    <a:solidFill>
                      <a:schemeClr val="bg1"/>
                    </a:solidFill>
                    <a:latin typeface="微软雅黑" panose="020B0503020204020204" pitchFamily="34" charset="-122"/>
                    <a:ea typeface="微软雅黑" panose="020B0503020204020204" pitchFamily="34" charset="-122"/>
                  </a:rPr>
                  <a:t>数据库</a:t>
                </a:r>
              </a:p>
            </p:txBody>
          </p:sp>
        </p:grpSp>
        <p:sp>
          <p:nvSpPr>
            <p:cNvPr id="131" name="矩形 130">
              <a:extLst>
                <a:ext uri="{FF2B5EF4-FFF2-40B4-BE49-F238E27FC236}">
                  <a16:creationId xmlns:a16="http://schemas.microsoft.com/office/drawing/2014/main" id="{DDB7DFCD-9710-431E-813E-2CE3E6DF26E4}"/>
                </a:ext>
              </a:extLst>
            </p:cNvPr>
            <p:cNvSpPr/>
            <p:nvPr/>
          </p:nvSpPr>
          <p:spPr>
            <a:xfrm>
              <a:off x="11300913" y="8122367"/>
              <a:ext cx="7702349" cy="365019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2" name="矩形 131">
              <a:extLst>
                <a:ext uri="{FF2B5EF4-FFF2-40B4-BE49-F238E27FC236}">
                  <a16:creationId xmlns:a16="http://schemas.microsoft.com/office/drawing/2014/main" id="{DA88D977-32BD-470F-A4B8-C776677A5D86}"/>
                </a:ext>
              </a:extLst>
            </p:cNvPr>
            <p:cNvSpPr/>
            <p:nvPr/>
          </p:nvSpPr>
          <p:spPr>
            <a:xfrm>
              <a:off x="10116355" y="8122367"/>
              <a:ext cx="1184558" cy="365019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33" name="文本框 132">
              <a:extLst>
                <a:ext uri="{FF2B5EF4-FFF2-40B4-BE49-F238E27FC236}">
                  <a16:creationId xmlns:a16="http://schemas.microsoft.com/office/drawing/2014/main" id="{A1344E78-B8F1-44B4-92D2-E6FEA7BBE317}"/>
                </a:ext>
              </a:extLst>
            </p:cNvPr>
            <p:cNvSpPr txBox="1"/>
            <p:nvPr/>
          </p:nvSpPr>
          <p:spPr>
            <a:xfrm>
              <a:off x="10437618" y="8622593"/>
              <a:ext cx="615553" cy="2572260"/>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中间件</a:t>
              </a:r>
            </a:p>
          </p:txBody>
        </p:sp>
        <p:sp>
          <p:nvSpPr>
            <p:cNvPr id="30" name="箭头: 右 29">
              <a:extLst>
                <a:ext uri="{FF2B5EF4-FFF2-40B4-BE49-F238E27FC236}">
                  <a16:creationId xmlns:a16="http://schemas.microsoft.com/office/drawing/2014/main" id="{70B4AAF1-D559-4AFB-9B84-C56B9E5A0946}"/>
                </a:ext>
              </a:extLst>
            </p:cNvPr>
            <p:cNvSpPr/>
            <p:nvPr/>
          </p:nvSpPr>
          <p:spPr>
            <a:xfrm rot="16200000" flipH="1">
              <a:off x="11519143" y="7837530"/>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32" name="箭头: 右 31">
              <a:extLst>
                <a:ext uri="{FF2B5EF4-FFF2-40B4-BE49-F238E27FC236}">
                  <a16:creationId xmlns:a16="http://schemas.microsoft.com/office/drawing/2014/main" id="{EC3CD3FB-759F-432C-B8E5-F70A1F37F129}"/>
                </a:ext>
              </a:extLst>
            </p:cNvPr>
            <p:cNvSpPr/>
            <p:nvPr/>
          </p:nvSpPr>
          <p:spPr>
            <a:xfrm rot="16200000" flipH="1">
              <a:off x="15761491" y="7837530"/>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161" name="组合 160">
              <a:extLst>
                <a:ext uri="{FF2B5EF4-FFF2-40B4-BE49-F238E27FC236}">
                  <a16:creationId xmlns:a16="http://schemas.microsoft.com/office/drawing/2014/main" id="{AB9CD9FA-8781-4E88-99BE-4D4E4D1D6E68}"/>
                </a:ext>
              </a:extLst>
            </p:cNvPr>
            <p:cNvGrpSpPr/>
            <p:nvPr/>
          </p:nvGrpSpPr>
          <p:grpSpPr>
            <a:xfrm>
              <a:off x="11729546" y="8733113"/>
              <a:ext cx="1980469" cy="1222113"/>
              <a:chOff x="9509910" y="7622139"/>
              <a:chExt cx="2459129" cy="1276351"/>
            </a:xfrm>
          </p:grpSpPr>
          <p:sp>
            <p:nvSpPr>
              <p:cNvPr id="162" name="矩形: 圆角 161">
                <a:extLst>
                  <a:ext uri="{FF2B5EF4-FFF2-40B4-BE49-F238E27FC236}">
                    <a16:creationId xmlns:a16="http://schemas.microsoft.com/office/drawing/2014/main" id="{3E7EAA6A-3DD1-491A-8DA5-696C14E790D4}"/>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DF238B31-B1B6-4EF8-8418-625B7F5F8EC3}"/>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4" name="矩形: 圆角 163">
                <a:extLst>
                  <a:ext uri="{FF2B5EF4-FFF2-40B4-BE49-F238E27FC236}">
                    <a16:creationId xmlns:a16="http://schemas.microsoft.com/office/drawing/2014/main" id="{907482F9-11CE-491D-A5C6-89B7F28E7F3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消息引擎</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5" name="组合 164">
              <a:extLst>
                <a:ext uri="{FF2B5EF4-FFF2-40B4-BE49-F238E27FC236}">
                  <a16:creationId xmlns:a16="http://schemas.microsoft.com/office/drawing/2014/main" id="{66D0A5B4-7C2C-41F9-8369-E76B10EE065E}"/>
                </a:ext>
              </a:extLst>
            </p:cNvPr>
            <p:cNvGrpSpPr/>
            <p:nvPr/>
          </p:nvGrpSpPr>
          <p:grpSpPr>
            <a:xfrm>
              <a:off x="11728825" y="10279206"/>
              <a:ext cx="1980469" cy="1222113"/>
              <a:chOff x="9509910" y="7622139"/>
              <a:chExt cx="2459129" cy="1276351"/>
            </a:xfrm>
          </p:grpSpPr>
          <p:sp>
            <p:nvSpPr>
              <p:cNvPr id="166" name="矩形: 圆角 165">
                <a:extLst>
                  <a:ext uri="{FF2B5EF4-FFF2-40B4-BE49-F238E27FC236}">
                    <a16:creationId xmlns:a16="http://schemas.microsoft.com/office/drawing/2014/main" id="{76DFCB18-E606-45C1-8F2C-F9F98C0428F5}"/>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7" name="矩形: 圆角 166">
                <a:extLst>
                  <a:ext uri="{FF2B5EF4-FFF2-40B4-BE49-F238E27FC236}">
                    <a16:creationId xmlns:a16="http://schemas.microsoft.com/office/drawing/2014/main" id="{EEB80621-0659-4EDA-B531-CE55DC715E26}"/>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8" name="矩形: 圆角 167">
                <a:extLst>
                  <a:ext uri="{FF2B5EF4-FFF2-40B4-BE49-F238E27FC236}">
                    <a16:creationId xmlns:a16="http://schemas.microsoft.com/office/drawing/2014/main" id="{3F2A41A1-28F8-4B2B-91EA-DA56B2C0E02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配置</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9" name="组合 168">
              <a:extLst>
                <a:ext uri="{FF2B5EF4-FFF2-40B4-BE49-F238E27FC236}">
                  <a16:creationId xmlns:a16="http://schemas.microsoft.com/office/drawing/2014/main" id="{D6F20AC5-A43C-4823-8A4A-1FCD3B508FC8}"/>
                </a:ext>
              </a:extLst>
            </p:cNvPr>
            <p:cNvGrpSpPr/>
            <p:nvPr/>
          </p:nvGrpSpPr>
          <p:grpSpPr>
            <a:xfrm>
              <a:off x="14173045" y="10279206"/>
              <a:ext cx="1980469" cy="1222113"/>
              <a:chOff x="9509910" y="7622139"/>
              <a:chExt cx="2459129" cy="1276351"/>
            </a:xfrm>
          </p:grpSpPr>
          <p:sp>
            <p:nvSpPr>
              <p:cNvPr id="170" name="矩形: 圆角 169">
                <a:extLst>
                  <a:ext uri="{FF2B5EF4-FFF2-40B4-BE49-F238E27FC236}">
                    <a16:creationId xmlns:a16="http://schemas.microsoft.com/office/drawing/2014/main" id="{E2ABF12C-B024-4C62-8CD1-A1AC11EF0C4C}"/>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1" name="矩形: 圆角 170">
                <a:extLst>
                  <a:ext uri="{FF2B5EF4-FFF2-40B4-BE49-F238E27FC236}">
                    <a16:creationId xmlns:a16="http://schemas.microsoft.com/office/drawing/2014/main" id="{3214C537-1089-4CD0-912C-DEE191EE458C}"/>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2" name="矩形: 圆角 171">
                <a:extLst>
                  <a:ext uri="{FF2B5EF4-FFF2-40B4-BE49-F238E27FC236}">
                    <a16:creationId xmlns:a16="http://schemas.microsoft.com/office/drawing/2014/main" id="{55879856-4289-49F0-B55A-69B714F7EE67}"/>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计算</a:t>
                </a:r>
              </a:p>
            </p:txBody>
          </p:sp>
        </p:grpSp>
        <p:grpSp>
          <p:nvGrpSpPr>
            <p:cNvPr id="173" name="组合 172">
              <a:extLst>
                <a:ext uri="{FF2B5EF4-FFF2-40B4-BE49-F238E27FC236}">
                  <a16:creationId xmlns:a16="http://schemas.microsoft.com/office/drawing/2014/main" id="{B04A47CA-3423-402A-9C99-E13A7ACE8C04}"/>
                </a:ext>
              </a:extLst>
            </p:cNvPr>
            <p:cNvGrpSpPr/>
            <p:nvPr/>
          </p:nvGrpSpPr>
          <p:grpSpPr>
            <a:xfrm>
              <a:off x="16617265" y="10279206"/>
              <a:ext cx="1980469" cy="1222113"/>
              <a:chOff x="9509910" y="7622139"/>
              <a:chExt cx="2459129" cy="1276351"/>
            </a:xfrm>
          </p:grpSpPr>
          <p:sp>
            <p:nvSpPr>
              <p:cNvPr id="174" name="矩形: 圆角 173">
                <a:extLst>
                  <a:ext uri="{FF2B5EF4-FFF2-40B4-BE49-F238E27FC236}">
                    <a16:creationId xmlns:a16="http://schemas.microsoft.com/office/drawing/2014/main" id="{1829B9E8-BBB2-4772-AEF0-2A8AB93E0E93}"/>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5" name="矩形: 圆角 174">
                <a:extLst>
                  <a:ext uri="{FF2B5EF4-FFF2-40B4-BE49-F238E27FC236}">
                    <a16:creationId xmlns:a16="http://schemas.microsoft.com/office/drawing/2014/main" id="{A919132D-55B9-4980-B1F8-AC57846F1FD7}"/>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6" name="矩形: 圆角 175">
                <a:extLst>
                  <a:ext uri="{FF2B5EF4-FFF2-40B4-BE49-F238E27FC236}">
                    <a16:creationId xmlns:a16="http://schemas.microsoft.com/office/drawing/2014/main" id="{919099D3-700D-4423-AF77-AAF4CB6D9AA4}"/>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工具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77" name="组合 176">
              <a:extLst>
                <a:ext uri="{FF2B5EF4-FFF2-40B4-BE49-F238E27FC236}">
                  <a16:creationId xmlns:a16="http://schemas.microsoft.com/office/drawing/2014/main" id="{B74221EF-1E5B-40D9-94FF-186C20E47536}"/>
                </a:ext>
              </a:extLst>
            </p:cNvPr>
            <p:cNvGrpSpPr/>
            <p:nvPr/>
          </p:nvGrpSpPr>
          <p:grpSpPr>
            <a:xfrm>
              <a:off x="14173044" y="8733113"/>
              <a:ext cx="1980469" cy="1222113"/>
              <a:chOff x="9509910" y="7622139"/>
              <a:chExt cx="2459129" cy="1276351"/>
            </a:xfrm>
          </p:grpSpPr>
          <p:sp>
            <p:nvSpPr>
              <p:cNvPr id="178" name="矩形: 圆角 177">
                <a:extLst>
                  <a:ext uri="{FF2B5EF4-FFF2-40B4-BE49-F238E27FC236}">
                    <a16:creationId xmlns:a16="http://schemas.microsoft.com/office/drawing/2014/main" id="{01D8B547-644B-49B1-AA91-A8FCB8AC1E62}"/>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9" name="矩形: 圆角 178">
                <a:extLst>
                  <a:ext uri="{FF2B5EF4-FFF2-40B4-BE49-F238E27FC236}">
                    <a16:creationId xmlns:a16="http://schemas.microsoft.com/office/drawing/2014/main" id="{7DCB98D1-F106-45F5-A74B-DF79F3F6819B}"/>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0" name="矩形: 圆角 179">
                <a:extLst>
                  <a:ext uri="{FF2B5EF4-FFF2-40B4-BE49-F238E27FC236}">
                    <a16:creationId xmlns:a16="http://schemas.microsoft.com/office/drawing/2014/main" id="{1197EF91-0275-4B76-B9CA-70665D71C5B6}"/>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调度</a:t>
                </a:r>
              </a:p>
            </p:txBody>
          </p:sp>
        </p:grpSp>
        <p:grpSp>
          <p:nvGrpSpPr>
            <p:cNvPr id="181" name="组合 180">
              <a:extLst>
                <a:ext uri="{FF2B5EF4-FFF2-40B4-BE49-F238E27FC236}">
                  <a16:creationId xmlns:a16="http://schemas.microsoft.com/office/drawing/2014/main" id="{1351774C-F423-4A25-B4FB-CF4B92297537}"/>
                </a:ext>
              </a:extLst>
            </p:cNvPr>
            <p:cNvGrpSpPr/>
            <p:nvPr/>
          </p:nvGrpSpPr>
          <p:grpSpPr>
            <a:xfrm>
              <a:off x="16617264" y="8733113"/>
              <a:ext cx="1980469" cy="1222113"/>
              <a:chOff x="9509910" y="7622139"/>
              <a:chExt cx="2459129" cy="1276351"/>
            </a:xfrm>
          </p:grpSpPr>
          <p:sp>
            <p:nvSpPr>
              <p:cNvPr id="182" name="矩形: 圆角 181">
                <a:extLst>
                  <a:ext uri="{FF2B5EF4-FFF2-40B4-BE49-F238E27FC236}">
                    <a16:creationId xmlns:a16="http://schemas.microsoft.com/office/drawing/2014/main" id="{797554EB-C166-4B9B-9828-BF684EA8732D}"/>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3" name="矩形: 圆角 182">
                <a:extLst>
                  <a:ext uri="{FF2B5EF4-FFF2-40B4-BE49-F238E27FC236}">
                    <a16:creationId xmlns:a16="http://schemas.microsoft.com/office/drawing/2014/main" id="{0D3F91F3-0537-416D-9858-AF5F5C1349ED}"/>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4" name="矩形: 圆角 183">
                <a:extLst>
                  <a:ext uri="{FF2B5EF4-FFF2-40B4-BE49-F238E27FC236}">
                    <a16:creationId xmlns:a16="http://schemas.microsoft.com/office/drawing/2014/main" id="{8F0BA28C-D2C9-4D5B-AE43-96390509D2C9}"/>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分布式事务</a:t>
                </a:r>
              </a:p>
            </p:txBody>
          </p:sp>
        </p:grpSp>
      </p:grpSp>
    </p:spTree>
    <p:extLst>
      <p:ext uri="{BB962C8B-B14F-4D97-AF65-F5344CB8AC3E}">
        <p14:creationId xmlns:p14="http://schemas.microsoft.com/office/powerpoint/2010/main" val="33492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05" name="文本框 304">
            <a:extLst>
              <a:ext uri="{FF2B5EF4-FFF2-40B4-BE49-F238E27FC236}">
                <a16:creationId xmlns:a16="http://schemas.microsoft.com/office/drawing/2014/main" id="{767BBBF3-3851-40E8-B700-A7ED99F66C2A}"/>
              </a:ext>
            </a:extLst>
          </p:cNvPr>
          <p:cNvSpPr txBox="1"/>
          <p:nvPr/>
        </p:nvSpPr>
        <p:spPr>
          <a:xfrm>
            <a:off x="9360655" y="11852548"/>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微服务</a:t>
            </a:r>
          </a:p>
        </p:txBody>
      </p:sp>
      <p:grpSp>
        <p:nvGrpSpPr>
          <p:cNvPr id="61" name="组合 60">
            <a:extLst>
              <a:ext uri="{FF2B5EF4-FFF2-40B4-BE49-F238E27FC236}">
                <a16:creationId xmlns:a16="http://schemas.microsoft.com/office/drawing/2014/main" id="{515439B9-4C7C-4D5A-9F10-123192C1B6BA}"/>
              </a:ext>
            </a:extLst>
          </p:cNvPr>
          <p:cNvGrpSpPr/>
          <p:nvPr/>
        </p:nvGrpSpPr>
        <p:grpSpPr>
          <a:xfrm>
            <a:off x="3988104" y="2097827"/>
            <a:ext cx="14376730" cy="9563845"/>
            <a:chOff x="3988104" y="2097827"/>
            <a:chExt cx="14376730" cy="9563845"/>
          </a:xfrm>
        </p:grpSpPr>
        <p:sp>
          <p:nvSpPr>
            <p:cNvPr id="13" name="矩形: 圆角 12">
              <a:extLst>
                <a:ext uri="{FF2B5EF4-FFF2-40B4-BE49-F238E27FC236}">
                  <a16:creationId xmlns:a16="http://schemas.microsoft.com/office/drawing/2014/main" id="{727C5453-D603-4BD4-B2D9-C9C2BBBF4AFE}"/>
                </a:ext>
              </a:extLst>
            </p:cNvPr>
            <p:cNvSpPr/>
            <p:nvPr/>
          </p:nvSpPr>
          <p:spPr>
            <a:xfrm>
              <a:off x="8433168" y="2497246"/>
              <a:ext cx="1630243" cy="61351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客户端</a:t>
              </a:r>
            </a:p>
          </p:txBody>
        </p:sp>
        <p:sp>
          <p:nvSpPr>
            <p:cNvPr id="14" name="矩形: 圆角 13">
              <a:extLst>
                <a:ext uri="{FF2B5EF4-FFF2-40B4-BE49-F238E27FC236}">
                  <a16:creationId xmlns:a16="http://schemas.microsoft.com/office/drawing/2014/main" id="{26282D50-94C4-44A6-8D64-392B68A53B1B}"/>
                </a:ext>
              </a:extLst>
            </p:cNvPr>
            <p:cNvSpPr/>
            <p:nvPr/>
          </p:nvSpPr>
          <p:spPr>
            <a:xfrm>
              <a:off x="12014095" y="2479915"/>
              <a:ext cx="1630243" cy="61351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DNS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2A486FEB-5079-495F-8D92-217B38015815}"/>
                </a:ext>
              </a:extLst>
            </p:cNvPr>
            <p:cNvCxnSpPr>
              <a:cxnSpLocks/>
            </p:cNvCxnSpPr>
            <p:nvPr/>
          </p:nvCxnSpPr>
          <p:spPr>
            <a:xfrm>
              <a:off x="10063410" y="2632599"/>
              <a:ext cx="195068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34C11A-E022-49C0-8B83-01FC7A7440CB}"/>
                </a:ext>
              </a:extLst>
            </p:cNvPr>
            <p:cNvCxnSpPr>
              <a:cxnSpLocks/>
            </p:cNvCxnSpPr>
            <p:nvPr/>
          </p:nvCxnSpPr>
          <p:spPr>
            <a:xfrm flipH="1">
              <a:off x="10063410" y="3031907"/>
              <a:ext cx="1906107"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C8E68E6-45C5-4886-B905-181991510957}"/>
                </a:ext>
              </a:extLst>
            </p:cNvPr>
            <p:cNvSpPr/>
            <p:nvPr/>
          </p:nvSpPr>
          <p:spPr>
            <a:xfrm>
              <a:off x="10003094" y="2151592"/>
              <a:ext cx="2234742" cy="380934"/>
            </a:xfrm>
            <a:prstGeom prst="rect">
              <a:avLst/>
            </a:prstGeom>
          </p:spPr>
          <p:txBody>
            <a:bodyPr wrap="none">
              <a:spAutoFit/>
            </a:bodyPr>
            <a:lstStyle/>
            <a:p>
              <a:r>
                <a:rPr lang="en-US" altLang="zh-CN" b="1" dirty="0">
                  <a:solidFill>
                    <a:srgbClr val="1F497D"/>
                  </a:solidFill>
                  <a:latin typeface="微软雅黑" panose="020B0503020204020204" pitchFamily="34" charset="-122"/>
                  <a:ea typeface="微软雅黑" panose="020B0503020204020204" pitchFamily="34" charset="-122"/>
                </a:rPr>
                <a:t>www.taobao.com</a:t>
              </a:r>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00DBB1A9-8C22-4F8C-91AF-D02DD1ABD96D}"/>
                </a:ext>
              </a:extLst>
            </p:cNvPr>
            <p:cNvSpPr/>
            <p:nvPr/>
          </p:nvSpPr>
          <p:spPr>
            <a:xfrm>
              <a:off x="10065562" y="3114339"/>
              <a:ext cx="1975374" cy="380934"/>
            </a:xfrm>
            <a:prstGeom prst="rect">
              <a:avLst/>
            </a:prstGeom>
          </p:spPr>
          <p:txBody>
            <a:bodyPr wrap="none">
              <a:spAutoFit/>
            </a:bodyPr>
            <a:lstStyle/>
            <a:p>
              <a:pPr algn="ctr">
                <a:lnSpc>
                  <a:spcPct val="100000"/>
                </a:lnSpc>
              </a:pPr>
              <a:r>
                <a:rPr lang="en-US" altLang="zh-CN" b="1" dirty="0">
                  <a:solidFill>
                    <a:srgbClr val="1F497D"/>
                  </a:solidFill>
                  <a:latin typeface="微软雅黑" panose="020B0503020204020204" pitchFamily="34" charset="-122"/>
                  <a:ea typeface="微软雅黑" panose="020B0503020204020204" pitchFamily="34" charset="-122"/>
                </a:rPr>
                <a:t>27.211.197.172</a:t>
              </a:r>
              <a:endParaRPr lang="zh-CN" altLang="en-US" sz="1600" b="0" i="0" dirty="0">
                <a:effectLst/>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B2E295BF-E4AA-49E1-878C-2266BF4A6661}"/>
                </a:ext>
              </a:extLst>
            </p:cNvPr>
            <p:cNvSpPr/>
            <p:nvPr/>
          </p:nvSpPr>
          <p:spPr>
            <a:xfrm>
              <a:off x="4942432" y="4858553"/>
              <a:ext cx="8941625" cy="1297447"/>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C0B360F1-7D32-49E8-94A1-1A6AE784213F}"/>
                </a:ext>
              </a:extLst>
            </p:cNvPr>
            <p:cNvSpPr/>
            <p:nvPr/>
          </p:nvSpPr>
          <p:spPr>
            <a:xfrm>
              <a:off x="3988104" y="4858553"/>
              <a:ext cx="954328" cy="1297447"/>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DDB802B2-1C79-4E01-B0F5-5F90809098EE}"/>
                </a:ext>
              </a:extLst>
            </p:cNvPr>
            <p:cNvSpPr txBox="1"/>
            <p:nvPr/>
          </p:nvSpPr>
          <p:spPr>
            <a:xfrm>
              <a:off x="4214247" y="4969757"/>
              <a:ext cx="553998" cy="108214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应用层</a:t>
              </a:r>
            </a:p>
          </p:txBody>
        </p:sp>
        <p:sp>
          <p:nvSpPr>
            <p:cNvPr id="87" name="矩形 86">
              <a:extLst>
                <a:ext uri="{FF2B5EF4-FFF2-40B4-BE49-F238E27FC236}">
                  <a16:creationId xmlns:a16="http://schemas.microsoft.com/office/drawing/2014/main" id="{5FADD9F0-7B93-4A42-8185-C017C8EFE716}"/>
                </a:ext>
              </a:extLst>
            </p:cNvPr>
            <p:cNvSpPr/>
            <p:nvPr/>
          </p:nvSpPr>
          <p:spPr>
            <a:xfrm>
              <a:off x="4942434" y="3505274"/>
              <a:ext cx="8941625" cy="1351145"/>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D57E637-BAB5-4783-B685-E5F7CAEA0BD7}"/>
                </a:ext>
              </a:extLst>
            </p:cNvPr>
            <p:cNvSpPr/>
            <p:nvPr/>
          </p:nvSpPr>
          <p:spPr>
            <a:xfrm>
              <a:off x="3988104" y="3505272"/>
              <a:ext cx="954326" cy="1351145"/>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33F583E9-518B-471F-AACD-2EC052739F4D}"/>
                </a:ext>
              </a:extLst>
            </p:cNvPr>
            <p:cNvSpPr txBox="1"/>
            <p:nvPr/>
          </p:nvSpPr>
          <p:spPr>
            <a:xfrm>
              <a:off x="4200482" y="3596243"/>
              <a:ext cx="553998" cy="110651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网关层</a:t>
              </a:r>
            </a:p>
          </p:txBody>
        </p:sp>
        <p:cxnSp>
          <p:nvCxnSpPr>
            <p:cNvPr id="25" name="直接箭头连接符 24">
              <a:extLst>
                <a:ext uri="{FF2B5EF4-FFF2-40B4-BE49-F238E27FC236}">
                  <a16:creationId xmlns:a16="http://schemas.microsoft.com/office/drawing/2014/main" id="{DA106278-8A8C-4291-A345-B1C7D4420BAC}"/>
                </a:ext>
              </a:extLst>
            </p:cNvPr>
            <p:cNvCxnSpPr>
              <a:cxnSpLocks/>
              <a:stCxn id="73" idx="2"/>
              <a:endCxn id="81" idx="0"/>
            </p:cNvCxnSpPr>
            <p:nvPr/>
          </p:nvCxnSpPr>
          <p:spPr>
            <a:xfrm flipH="1">
              <a:off x="5980388" y="4517161"/>
              <a:ext cx="3516477" cy="57806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6A16E1F-C816-4B64-98D0-1AAF16E2F956}"/>
                </a:ext>
              </a:extLst>
            </p:cNvPr>
            <p:cNvCxnSpPr>
              <a:cxnSpLocks/>
              <a:stCxn id="73" idx="2"/>
              <a:endCxn id="78" idx="0"/>
            </p:cNvCxnSpPr>
            <p:nvPr/>
          </p:nvCxnSpPr>
          <p:spPr>
            <a:xfrm flipH="1">
              <a:off x="9302787" y="4517161"/>
              <a:ext cx="194077" cy="618046"/>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FD4914D-2E5D-41F2-9777-D714B0E42926}"/>
                </a:ext>
              </a:extLst>
            </p:cNvPr>
            <p:cNvCxnSpPr>
              <a:cxnSpLocks/>
              <a:stCxn id="73" idx="2"/>
              <a:endCxn id="74" idx="0"/>
            </p:cNvCxnSpPr>
            <p:nvPr/>
          </p:nvCxnSpPr>
          <p:spPr>
            <a:xfrm>
              <a:off x="9496863" y="4517161"/>
              <a:ext cx="2839600" cy="5871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04E2F52A-99B9-4553-84A4-E8E08A962A75}"/>
                </a:ext>
              </a:extLst>
            </p:cNvPr>
            <p:cNvSpPr/>
            <p:nvPr/>
          </p:nvSpPr>
          <p:spPr>
            <a:xfrm>
              <a:off x="4942432" y="2107379"/>
              <a:ext cx="8941625" cy="1393634"/>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96CD24D5-2E0E-439A-9C0A-68730D2834FA}"/>
                </a:ext>
              </a:extLst>
            </p:cNvPr>
            <p:cNvSpPr/>
            <p:nvPr/>
          </p:nvSpPr>
          <p:spPr>
            <a:xfrm>
              <a:off x="3988104" y="2107379"/>
              <a:ext cx="954327" cy="1393634"/>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9B5A7524-E2FF-46F9-A745-784B07205160}"/>
                </a:ext>
              </a:extLst>
            </p:cNvPr>
            <p:cNvSpPr txBox="1"/>
            <p:nvPr/>
          </p:nvSpPr>
          <p:spPr>
            <a:xfrm>
              <a:off x="4171442" y="2313881"/>
              <a:ext cx="553998" cy="1163470"/>
            </a:xfrm>
            <a:prstGeom prst="rect">
              <a:avLst/>
            </a:prstGeom>
            <a:noFill/>
          </p:spPr>
          <p:txBody>
            <a:bodyPr vert="eaVert" wrap="square" rtlCol="0">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接入层</a:t>
              </a:r>
            </a:p>
          </p:txBody>
        </p:sp>
        <p:sp>
          <p:nvSpPr>
            <p:cNvPr id="33" name="矩形: 圆角 32">
              <a:extLst>
                <a:ext uri="{FF2B5EF4-FFF2-40B4-BE49-F238E27FC236}">
                  <a16:creationId xmlns:a16="http://schemas.microsoft.com/office/drawing/2014/main" id="{C403FB78-3DD9-4490-8BE2-021F14A2D6B1}"/>
                </a:ext>
              </a:extLst>
            </p:cNvPr>
            <p:cNvSpPr/>
            <p:nvPr/>
          </p:nvSpPr>
          <p:spPr>
            <a:xfrm>
              <a:off x="5161773" y="2533925"/>
              <a:ext cx="1630243" cy="61351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olidFill>
                    <a:srgbClr val="20497D"/>
                  </a:solidFill>
                  <a:latin typeface="微软雅黑" panose="020B0503020204020204" pitchFamily="34" charset="-122"/>
                  <a:ea typeface="微软雅黑" panose="020B0503020204020204" pitchFamily="34" charset="-122"/>
                </a:rPr>
                <a:t>CDN</a:t>
              </a:r>
              <a:endParaRPr lang="en-US" altLang="zh-CN" sz="2000" b="1" dirty="0">
                <a:solidFill>
                  <a:srgbClr val="20497D"/>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692643BB-C3D7-446E-A5D9-518BCFF59ECD}"/>
                </a:ext>
              </a:extLst>
            </p:cNvPr>
            <p:cNvCxnSpPr>
              <a:cxnSpLocks/>
            </p:cNvCxnSpPr>
            <p:nvPr/>
          </p:nvCxnSpPr>
          <p:spPr>
            <a:xfrm>
              <a:off x="6789095" y="2632599"/>
              <a:ext cx="1637869"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30D3BE5-C879-4D39-BB1F-B475BAEF8E0A}"/>
                </a:ext>
              </a:extLst>
            </p:cNvPr>
            <p:cNvCxnSpPr>
              <a:cxnSpLocks/>
            </p:cNvCxnSpPr>
            <p:nvPr/>
          </p:nvCxnSpPr>
          <p:spPr>
            <a:xfrm flipH="1">
              <a:off x="6789095" y="3031907"/>
              <a:ext cx="157085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7C25172-8FA1-46D2-A960-B2897CCDDE67}"/>
                </a:ext>
              </a:extLst>
            </p:cNvPr>
            <p:cNvGrpSpPr/>
            <p:nvPr/>
          </p:nvGrpSpPr>
          <p:grpSpPr>
            <a:xfrm>
              <a:off x="5165266" y="5095221"/>
              <a:ext cx="1860893" cy="805983"/>
              <a:chOff x="2864322" y="6635187"/>
              <a:chExt cx="2309830" cy="1190740"/>
            </a:xfrm>
          </p:grpSpPr>
          <p:sp>
            <p:nvSpPr>
              <p:cNvPr id="81" name="矩形: 圆角 80">
                <a:extLst>
                  <a:ext uri="{FF2B5EF4-FFF2-40B4-BE49-F238E27FC236}">
                    <a16:creationId xmlns:a16="http://schemas.microsoft.com/office/drawing/2014/main" id="{2623BB4C-381E-4BB1-B232-C342B597A7ED}"/>
                  </a:ext>
                </a:extLst>
              </p:cNvPr>
              <p:cNvSpPr/>
              <p:nvPr/>
            </p:nvSpPr>
            <p:spPr>
              <a:xfrm>
                <a:off x="2864322" y="6635187"/>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154EBB2F-7C4D-43A6-99F0-C0957D3E2918}"/>
                  </a:ext>
                </a:extLst>
              </p:cNvPr>
              <p:cNvSpPr/>
              <p:nvPr/>
            </p:nvSpPr>
            <p:spPr>
              <a:xfrm>
                <a:off x="3007469" y="6777365"/>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83" name="矩形: 圆角 82">
                <a:extLst>
                  <a:ext uri="{FF2B5EF4-FFF2-40B4-BE49-F238E27FC236}">
                    <a16:creationId xmlns:a16="http://schemas.microsoft.com/office/drawing/2014/main" id="{57C910DE-B4A5-4FF7-BFC8-46F308D375D0}"/>
                  </a:ext>
                </a:extLst>
              </p:cNvPr>
              <p:cNvSpPr/>
              <p:nvPr/>
            </p:nvSpPr>
            <p:spPr>
              <a:xfrm>
                <a:off x="3150617" y="6919543"/>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用户中心</a:t>
                </a:r>
              </a:p>
            </p:txBody>
          </p:sp>
        </p:grpSp>
        <p:grpSp>
          <p:nvGrpSpPr>
            <p:cNvPr id="9" name="组合 8">
              <a:extLst>
                <a:ext uri="{FF2B5EF4-FFF2-40B4-BE49-F238E27FC236}">
                  <a16:creationId xmlns:a16="http://schemas.microsoft.com/office/drawing/2014/main" id="{20A8FF99-2C3A-4570-A846-AD54B3F98265}"/>
                </a:ext>
              </a:extLst>
            </p:cNvPr>
            <p:cNvGrpSpPr/>
            <p:nvPr/>
          </p:nvGrpSpPr>
          <p:grpSpPr>
            <a:xfrm>
              <a:off x="8487666" y="5135208"/>
              <a:ext cx="1860893" cy="805983"/>
              <a:chOff x="7107199" y="6635187"/>
              <a:chExt cx="2309830" cy="1190740"/>
            </a:xfrm>
          </p:grpSpPr>
          <p:sp>
            <p:nvSpPr>
              <p:cNvPr id="78" name="矩形: 圆角 77">
                <a:extLst>
                  <a:ext uri="{FF2B5EF4-FFF2-40B4-BE49-F238E27FC236}">
                    <a16:creationId xmlns:a16="http://schemas.microsoft.com/office/drawing/2014/main" id="{AACF39BF-CE17-4871-ACD3-0E7ED982DA86}"/>
                  </a:ext>
                </a:extLst>
              </p:cNvPr>
              <p:cNvSpPr/>
              <p:nvPr/>
            </p:nvSpPr>
            <p:spPr>
              <a:xfrm>
                <a:off x="7107199" y="6635187"/>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79" name="矩形: 圆角 78">
                <a:extLst>
                  <a:ext uri="{FF2B5EF4-FFF2-40B4-BE49-F238E27FC236}">
                    <a16:creationId xmlns:a16="http://schemas.microsoft.com/office/drawing/2014/main" id="{88CBF548-C3BF-4991-B0C5-5D90FEA9EBE4}"/>
                  </a:ext>
                </a:extLst>
              </p:cNvPr>
              <p:cNvSpPr/>
              <p:nvPr/>
            </p:nvSpPr>
            <p:spPr>
              <a:xfrm>
                <a:off x="7250346" y="6777365"/>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80" name="矩形: 圆角 79">
                <a:extLst>
                  <a:ext uri="{FF2B5EF4-FFF2-40B4-BE49-F238E27FC236}">
                    <a16:creationId xmlns:a16="http://schemas.microsoft.com/office/drawing/2014/main" id="{418DE28C-E4BC-4C30-BDE2-265AB5836E61}"/>
                  </a:ext>
                </a:extLst>
              </p:cNvPr>
              <p:cNvSpPr/>
              <p:nvPr/>
            </p:nvSpPr>
            <p:spPr>
              <a:xfrm>
                <a:off x="7393494" y="6919543"/>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产品中心</a:t>
                </a:r>
              </a:p>
            </p:txBody>
          </p:sp>
        </p:grpSp>
        <p:grpSp>
          <p:nvGrpSpPr>
            <p:cNvPr id="10" name="组合 9">
              <a:extLst>
                <a:ext uri="{FF2B5EF4-FFF2-40B4-BE49-F238E27FC236}">
                  <a16:creationId xmlns:a16="http://schemas.microsoft.com/office/drawing/2014/main" id="{D708F7DB-B3D4-4473-8875-69960BE2C57F}"/>
                </a:ext>
              </a:extLst>
            </p:cNvPr>
            <p:cNvGrpSpPr/>
            <p:nvPr/>
          </p:nvGrpSpPr>
          <p:grpSpPr>
            <a:xfrm>
              <a:off x="11521342" y="5104284"/>
              <a:ext cx="1860893" cy="805983"/>
              <a:chOff x="11350076" y="6635187"/>
              <a:chExt cx="2309830" cy="1190740"/>
            </a:xfrm>
          </p:grpSpPr>
          <p:sp>
            <p:nvSpPr>
              <p:cNvPr id="74" name="矩形: 圆角 73">
                <a:extLst>
                  <a:ext uri="{FF2B5EF4-FFF2-40B4-BE49-F238E27FC236}">
                    <a16:creationId xmlns:a16="http://schemas.microsoft.com/office/drawing/2014/main" id="{3125E7CA-113B-4B74-B6CA-9491ABEC271C}"/>
                  </a:ext>
                </a:extLst>
              </p:cNvPr>
              <p:cNvSpPr/>
              <p:nvPr/>
            </p:nvSpPr>
            <p:spPr>
              <a:xfrm>
                <a:off x="11350076" y="6635187"/>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3D2E5CCE-D8FE-49ED-8D80-E952024E4044}"/>
                  </a:ext>
                </a:extLst>
              </p:cNvPr>
              <p:cNvSpPr/>
              <p:nvPr/>
            </p:nvSpPr>
            <p:spPr>
              <a:xfrm>
                <a:off x="11493223" y="6777365"/>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77" name="矩形: 圆角 76">
                <a:extLst>
                  <a:ext uri="{FF2B5EF4-FFF2-40B4-BE49-F238E27FC236}">
                    <a16:creationId xmlns:a16="http://schemas.microsoft.com/office/drawing/2014/main" id="{4F0D690E-6B43-459B-9639-F7F1884ACA8B}"/>
                  </a:ext>
                </a:extLst>
              </p:cNvPr>
              <p:cNvSpPr/>
              <p:nvPr/>
            </p:nvSpPr>
            <p:spPr>
              <a:xfrm>
                <a:off x="11636371" y="6919543"/>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订单中心</a:t>
                </a:r>
              </a:p>
            </p:txBody>
          </p:sp>
        </p:grpSp>
        <p:grpSp>
          <p:nvGrpSpPr>
            <p:cNvPr id="7" name="组合 6">
              <a:extLst>
                <a:ext uri="{FF2B5EF4-FFF2-40B4-BE49-F238E27FC236}">
                  <a16:creationId xmlns:a16="http://schemas.microsoft.com/office/drawing/2014/main" id="{E1BFF200-971B-4E31-9BCB-3105F3279C32}"/>
                </a:ext>
              </a:extLst>
            </p:cNvPr>
            <p:cNvGrpSpPr/>
            <p:nvPr/>
          </p:nvGrpSpPr>
          <p:grpSpPr>
            <a:xfrm>
              <a:off x="8451092" y="3711174"/>
              <a:ext cx="1860893" cy="805982"/>
              <a:chOff x="7001836" y="4590434"/>
              <a:chExt cx="2309830" cy="1190740"/>
            </a:xfrm>
          </p:grpSpPr>
          <p:sp>
            <p:nvSpPr>
              <p:cNvPr id="70" name="矩形: 圆角 69">
                <a:extLst>
                  <a:ext uri="{FF2B5EF4-FFF2-40B4-BE49-F238E27FC236}">
                    <a16:creationId xmlns:a16="http://schemas.microsoft.com/office/drawing/2014/main" id="{DF9F5B2F-1219-42D5-84E8-2DEE8FBFA242}"/>
                  </a:ext>
                </a:extLst>
              </p:cNvPr>
              <p:cNvSpPr/>
              <p:nvPr/>
            </p:nvSpPr>
            <p:spPr>
              <a:xfrm>
                <a:off x="7001836" y="4590434"/>
                <a:ext cx="2023535" cy="906384"/>
              </a:xfrm>
              <a:prstGeom prst="roundRect">
                <a:avLst/>
              </a:prstGeom>
              <a:solidFill>
                <a:srgbClr val="72CDF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矩形: 圆角 70">
                <a:extLst>
                  <a:ext uri="{FF2B5EF4-FFF2-40B4-BE49-F238E27FC236}">
                    <a16:creationId xmlns:a16="http://schemas.microsoft.com/office/drawing/2014/main" id="{37900673-0AAE-44BE-BCF4-AC0E7F6DAF19}"/>
                  </a:ext>
                </a:extLst>
              </p:cNvPr>
              <p:cNvSpPr/>
              <p:nvPr/>
            </p:nvSpPr>
            <p:spPr>
              <a:xfrm>
                <a:off x="7144983" y="4732612"/>
                <a:ext cx="2023535" cy="906384"/>
              </a:xfrm>
              <a:prstGeom prst="roundRect">
                <a:avLst/>
              </a:prstGeom>
              <a:solidFill>
                <a:srgbClr val="72CDF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3" name="矩形: 圆角 72">
                <a:extLst>
                  <a:ext uri="{FF2B5EF4-FFF2-40B4-BE49-F238E27FC236}">
                    <a16:creationId xmlns:a16="http://schemas.microsoft.com/office/drawing/2014/main" id="{A7EC94A5-E78A-4AE6-B860-D9201B619244}"/>
                  </a:ext>
                </a:extLst>
              </p:cNvPr>
              <p:cNvSpPr/>
              <p:nvPr/>
            </p:nvSpPr>
            <p:spPr>
              <a:xfrm>
                <a:off x="7288131" y="4874790"/>
                <a:ext cx="2023535" cy="906384"/>
              </a:xfrm>
              <a:prstGeom prst="roundRect">
                <a:avLst/>
              </a:prstGeom>
              <a:solidFill>
                <a:srgbClr val="72CDF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网关</a:t>
                </a:r>
              </a:p>
            </p:txBody>
          </p:sp>
        </p:grpSp>
        <p:cxnSp>
          <p:nvCxnSpPr>
            <p:cNvPr id="46" name="直接箭头连接符 45">
              <a:extLst>
                <a:ext uri="{FF2B5EF4-FFF2-40B4-BE49-F238E27FC236}">
                  <a16:creationId xmlns:a16="http://schemas.microsoft.com/office/drawing/2014/main" id="{850F7F71-C80A-4455-84E2-A9C28EF71D5F}"/>
                </a:ext>
              </a:extLst>
            </p:cNvPr>
            <p:cNvCxnSpPr>
              <a:cxnSpLocks/>
              <a:stCxn id="13" idx="2"/>
              <a:endCxn id="70" idx="0"/>
            </p:cNvCxnSpPr>
            <p:nvPr/>
          </p:nvCxnSpPr>
          <p:spPr>
            <a:xfrm>
              <a:off x="9248289" y="3110755"/>
              <a:ext cx="17924" cy="6004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93864F8C-9259-44A0-896A-3579DA7AF59B}"/>
                </a:ext>
              </a:extLst>
            </p:cNvPr>
            <p:cNvGrpSpPr/>
            <p:nvPr/>
          </p:nvGrpSpPr>
          <p:grpSpPr>
            <a:xfrm>
              <a:off x="3988104" y="6159157"/>
              <a:ext cx="9890074" cy="2756213"/>
              <a:chOff x="3988104" y="6159157"/>
              <a:chExt cx="9890074" cy="2756213"/>
            </a:xfrm>
          </p:grpSpPr>
          <p:sp>
            <p:nvSpPr>
              <p:cNvPr id="109" name="矩形 108">
                <a:extLst>
                  <a:ext uri="{FF2B5EF4-FFF2-40B4-BE49-F238E27FC236}">
                    <a16:creationId xmlns:a16="http://schemas.microsoft.com/office/drawing/2014/main" id="{7895F409-E3F9-4174-BEB0-3A5AF7108E45}"/>
                  </a:ext>
                </a:extLst>
              </p:cNvPr>
              <p:cNvSpPr/>
              <p:nvPr/>
            </p:nvSpPr>
            <p:spPr>
              <a:xfrm>
                <a:off x="4936553" y="6164473"/>
                <a:ext cx="8941625" cy="2750897"/>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1321E675-158D-4336-8CF8-302C995921A8}"/>
                  </a:ext>
                </a:extLst>
              </p:cNvPr>
              <p:cNvSpPr/>
              <p:nvPr/>
            </p:nvSpPr>
            <p:spPr>
              <a:xfrm>
                <a:off x="3988104" y="6164474"/>
                <a:ext cx="954328" cy="2750896"/>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454A4144-6936-4492-8B3B-878195A48637}"/>
                  </a:ext>
                </a:extLst>
              </p:cNvPr>
              <p:cNvSpPr txBox="1"/>
              <p:nvPr/>
            </p:nvSpPr>
            <p:spPr>
              <a:xfrm>
                <a:off x="4208747" y="7041431"/>
                <a:ext cx="553998" cy="108214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服务层</a:t>
                </a:r>
              </a:p>
            </p:txBody>
          </p:sp>
          <p:grpSp>
            <p:nvGrpSpPr>
              <p:cNvPr id="6" name="组合 5">
                <a:extLst>
                  <a:ext uri="{FF2B5EF4-FFF2-40B4-BE49-F238E27FC236}">
                    <a16:creationId xmlns:a16="http://schemas.microsoft.com/office/drawing/2014/main" id="{4DD10272-3015-4ABF-BFF7-3BA0C99C84E7}"/>
                  </a:ext>
                </a:extLst>
              </p:cNvPr>
              <p:cNvGrpSpPr/>
              <p:nvPr/>
            </p:nvGrpSpPr>
            <p:grpSpPr>
              <a:xfrm>
                <a:off x="5918609" y="6542204"/>
                <a:ext cx="1288508" cy="805983"/>
                <a:chOff x="2857024" y="8583574"/>
                <a:chExt cx="2309830" cy="1190740"/>
              </a:xfrm>
              <a:solidFill>
                <a:srgbClr val="F19B97"/>
              </a:solidFill>
            </p:grpSpPr>
            <p:sp>
              <p:nvSpPr>
                <p:cNvPr id="112" name="矩形: 圆角 111">
                  <a:extLst>
                    <a:ext uri="{FF2B5EF4-FFF2-40B4-BE49-F238E27FC236}">
                      <a16:creationId xmlns:a16="http://schemas.microsoft.com/office/drawing/2014/main" id="{8F8E0DDD-61DB-4391-B3F5-4E6D87B1B905}"/>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3" name="矩形: 圆角 112">
                  <a:extLst>
                    <a:ext uri="{FF2B5EF4-FFF2-40B4-BE49-F238E27FC236}">
                      <a16:creationId xmlns:a16="http://schemas.microsoft.com/office/drawing/2014/main" id="{3818EB60-E89E-47D7-8097-24E2D92D19A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4" name="矩形: 圆角 113">
                  <a:extLst>
                    <a:ext uri="{FF2B5EF4-FFF2-40B4-BE49-F238E27FC236}">
                      <a16:creationId xmlns:a16="http://schemas.microsoft.com/office/drawing/2014/main" id="{F043B5EB-DB29-490A-BB1A-945F33412FA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订单</a:t>
                  </a:r>
                </a:p>
              </p:txBody>
            </p:sp>
          </p:grpSp>
          <p:grpSp>
            <p:nvGrpSpPr>
              <p:cNvPr id="121" name="组合 120">
                <a:extLst>
                  <a:ext uri="{FF2B5EF4-FFF2-40B4-BE49-F238E27FC236}">
                    <a16:creationId xmlns:a16="http://schemas.microsoft.com/office/drawing/2014/main" id="{72238EAB-D2D3-4566-B73A-163C39996DDE}"/>
                  </a:ext>
                </a:extLst>
              </p:cNvPr>
              <p:cNvGrpSpPr/>
              <p:nvPr/>
            </p:nvGrpSpPr>
            <p:grpSpPr>
              <a:xfrm>
                <a:off x="7686698" y="6542204"/>
                <a:ext cx="1288508" cy="805983"/>
                <a:chOff x="2857024" y="8583574"/>
                <a:chExt cx="2309830" cy="1190740"/>
              </a:xfrm>
              <a:solidFill>
                <a:srgbClr val="F19B97"/>
              </a:solidFill>
            </p:grpSpPr>
            <p:sp>
              <p:nvSpPr>
                <p:cNvPr id="122" name="矩形: 圆角 121">
                  <a:extLst>
                    <a:ext uri="{FF2B5EF4-FFF2-40B4-BE49-F238E27FC236}">
                      <a16:creationId xmlns:a16="http://schemas.microsoft.com/office/drawing/2014/main" id="{1D4FEB97-F13C-4A1F-988F-EAAA5524BD3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3" name="矩形: 圆角 122">
                  <a:extLst>
                    <a:ext uri="{FF2B5EF4-FFF2-40B4-BE49-F238E27FC236}">
                      <a16:creationId xmlns:a16="http://schemas.microsoft.com/office/drawing/2014/main" id="{89DC2132-41BB-4E36-A93C-0FFBF8784EB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4" name="矩形: 圆角 123">
                  <a:extLst>
                    <a:ext uri="{FF2B5EF4-FFF2-40B4-BE49-F238E27FC236}">
                      <a16:creationId xmlns:a16="http://schemas.microsoft.com/office/drawing/2014/main" id="{EF6D5A84-3D6F-41E3-BAE2-2396DBC5B0E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支付</a:t>
                  </a:r>
                </a:p>
              </p:txBody>
            </p:sp>
          </p:grpSp>
          <p:grpSp>
            <p:nvGrpSpPr>
              <p:cNvPr id="125" name="组合 124">
                <a:extLst>
                  <a:ext uri="{FF2B5EF4-FFF2-40B4-BE49-F238E27FC236}">
                    <a16:creationId xmlns:a16="http://schemas.microsoft.com/office/drawing/2014/main" id="{AA4D6463-6D5F-42BA-A72B-8E7B1E4117AF}"/>
                  </a:ext>
                </a:extLst>
              </p:cNvPr>
              <p:cNvGrpSpPr/>
              <p:nvPr/>
            </p:nvGrpSpPr>
            <p:grpSpPr>
              <a:xfrm>
                <a:off x="9454787" y="6542204"/>
                <a:ext cx="1288508" cy="805983"/>
                <a:chOff x="2857024" y="8583574"/>
                <a:chExt cx="2309830" cy="1190740"/>
              </a:xfrm>
              <a:solidFill>
                <a:srgbClr val="F19B97"/>
              </a:solidFill>
            </p:grpSpPr>
            <p:sp>
              <p:nvSpPr>
                <p:cNvPr id="126" name="矩形: 圆角 125">
                  <a:extLst>
                    <a:ext uri="{FF2B5EF4-FFF2-40B4-BE49-F238E27FC236}">
                      <a16:creationId xmlns:a16="http://schemas.microsoft.com/office/drawing/2014/main" id="{A07A0080-CCFB-453A-96D3-329363756FE9}"/>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7" name="矩形: 圆角 126">
                  <a:extLst>
                    <a:ext uri="{FF2B5EF4-FFF2-40B4-BE49-F238E27FC236}">
                      <a16:creationId xmlns:a16="http://schemas.microsoft.com/office/drawing/2014/main" id="{00527CAF-8DB1-430E-8DF8-7B4F6CCCBFFF}"/>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8" name="矩形: 圆角 127">
                  <a:extLst>
                    <a:ext uri="{FF2B5EF4-FFF2-40B4-BE49-F238E27FC236}">
                      <a16:creationId xmlns:a16="http://schemas.microsoft.com/office/drawing/2014/main" id="{0EDCF807-1D57-4DB1-A8E8-75D0C2CBBE9A}"/>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用户</a:t>
                  </a:r>
                </a:p>
              </p:txBody>
            </p:sp>
          </p:grpSp>
          <p:grpSp>
            <p:nvGrpSpPr>
              <p:cNvPr id="129" name="组合 128">
                <a:extLst>
                  <a:ext uri="{FF2B5EF4-FFF2-40B4-BE49-F238E27FC236}">
                    <a16:creationId xmlns:a16="http://schemas.microsoft.com/office/drawing/2014/main" id="{522CBA60-B797-4FF6-B191-FBB65E24A01C}"/>
                  </a:ext>
                </a:extLst>
              </p:cNvPr>
              <p:cNvGrpSpPr/>
              <p:nvPr/>
            </p:nvGrpSpPr>
            <p:grpSpPr>
              <a:xfrm>
                <a:off x="11222875" y="6542204"/>
                <a:ext cx="1288508" cy="805983"/>
                <a:chOff x="2857024" y="8583574"/>
                <a:chExt cx="2309830" cy="1190740"/>
              </a:xfrm>
              <a:solidFill>
                <a:srgbClr val="F19B97"/>
              </a:solidFill>
            </p:grpSpPr>
            <p:sp>
              <p:nvSpPr>
                <p:cNvPr id="130" name="矩形: 圆角 129">
                  <a:extLst>
                    <a:ext uri="{FF2B5EF4-FFF2-40B4-BE49-F238E27FC236}">
                      <a16:creationId xmlns:a16="http://schemas.microsoft.com/office/drawing/2014/main" id="{41823C41-82E7-4423-920F-CBE911BD19F1}"/>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4" name="矩形: 圆角 133">
                  <a:extLst>
                    <a:ext uri="{FF2B5EF4-FFF2-40B4-BE49-F238E27FC236}">
                      <a16:creationId xmlns:a16="http://schemas.microsoft.com/office/drawing/2014/main" id="{F2162CFA-3129-466A-9640-F6A48EC46792}"/>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5" name="矩形: 圆角 134">
                  <a:extLst>
                    <a:ext uri="{FF2B5EF4-FFF2-40B4-BE49-F238E27FC236}">
                      <a16:creationId xmlns:a16="http://schemas.microsoft.com/office/drawing/2014/main" id="{72FFCB36-30E7-4285-8EF1-17CCE198225E}"/>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36" name="矩形: 圆角 135">
                <a:extLst>
                  <a:ext uri="{FF2B5EF4-FFF2-40B4-BE49-F238E27FC236}">
                    <a16:creationId xmlns:a16="http://schemas.microsoft.com/office/drawing/2014/main" id="{09FB4105-26B8-40B2-BA06-FB9475850C81}"/>
                  </a:ext>
                </a:extLst>
              </p:cNvPr>
              <p:cNvSpPr/>
              <p:nvPr/>
            </p:nvSpPr>
            <p:spPr>
              <a:xfrm>
                <a:off x="5121201" y="6354729"/>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7" name="文本框 136">
                <a:extLst>
                  <a:ext uri="{FF2B5EF4-FFF2-40B4-BE49-F238E27FC236}">
                    <a16:creationId xmlns:a16="http://schemas.microsoft.com/office/drawing/2014/main" id="{8AF462E6-9299-4A01-963E-519353864A50}"/>
                  </a:ext>
                </a:extLst>
              </p:cNvPr>
              <p:cNvSpPr txBox="1"/>
              <p:nvPr/>
            </p:nvSpPr>
            <p:spPr>
              <a:xfrm>
                <a:off x="5201871" y="6371058"/>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业务服务</a:t>
                </a:r>
              </a:p>
            </p:txBody>
          </p:sp>
          <p:grpSp>
            <p:nvGrpSpPr>
              <p:cNvPr id="177" name="组合 176">
                <a:extLst>
                  <a:ext uri="{FF2B5EF4-FFF2-40B4-BE49-F238E27FC236}">
                    <a16:creationId xmlns:a16="http://schemas.microsoft.com/office/drawing/2014/main" id="{8B11DA10-6455-4E6D-8DA3-3E9B7A6F0D00}"/>
                  </a:ext>
                </a:extLst>
              </p:cNvPr>
              <p:cNvGrpSpPr/>
              <p:nvPr/>
            </p:nvGrpSpPr>
            <p:grpSpPr>
              <a:xfrm>
                <a:off x="5918609" y="7773926"/>
                <a:ext cx="1288508" cy="805983"/>
                <a:chOff x="2857024" y="8583574"/>
                <a:chExt cx="2309830" cy="1190740"/>
              </a:xfrm>
              <a:solidFill>
                <a:srgbClr val="F19B97"/>
              </a:solidFill>
            </p:grpSpPr>
            <p:sp>
              <p:nvSpPr>
                <p:cNvPr id="192" name="矩形: 圆角 191">
                  <a:extLst>
                    <a:ext uri="{FF2B5EF4-FFF2-40B4-BE49-F238E27FC236}">
                      <a16:creationId xmlns:a16="http://schemas.microsoft.com/office/drawing/2014/main" id="{58529ADD-18E8-4E92-BB5B-46609AD6D5C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3" name="矩形: 圆角 192">
                  <a:extLst>
                    <a:ext uri="{FF2B5EF4-FFF2-40B4-BE49-F238E27FC236}">
                      <a16:creationId xmlns:a16="http://schemas.microsoft.com/office/drawing/2014/main" id="{AEF1D51A-CA72-4FAD-8EBA-20EAF4D1203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4" name="矩形: 圆角 193">
                  <a:extLst>
                    <a:ext uri="{FF2B5EF4-FFF2-40B4-BE49-F238E27FC236}">
                      <a16:creationId xmlns:a16="http://schemas.microsoft.com/office/drawing/2014/main" id="{864FAC88-B3F0-4C83-8676-C9909D7B698E}"/>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消息</a:t>
                  </a:r>
                </a:p>
              </p:txBody>
            </p:sp>
          </p:grpSp>
          <p:grpSp>
            <p:nvGrpSpPr>
              <p:cNvPr id="178" name="组合 177">
                <a:extLst>
                  <a:ext uri="{FF2B5EF4-FFF2-40B4-BE49-F238E27FC236}">
                    <a16:creationId xmlns:a16="http://schemas.microsoft.com/office/drawing/2014/main" id="{BF6BDE1E-3EAB-4A9F-9A28-26AC2E0182D5}"/>
                  </a:ext>
                </a:extLst>
              </p:cNvPr>
              <p:cNvGrpSpPr/>
              <p:nvPr/>
            </p:nvGrpSpPr>
            <p:grpSpPr>
              <a:xfrm>
                <a:off x="7686698" y="7773926"/>
                <a:ext cx="1288508" cy="805983"/>
                <a:chOff x="2857024" y="8583574"/>
                <a:chExt cx="2309830" cy="1190740"/>
              </a:xfrm>
              <a:solidFill>
                <a:srgbClr val="F19B97"/>
              </a:solidFill>
            </p:grpSpPr>
            <p:sp>
              <p:nvSpPr>
                <p:cNvPr id="189" name="矩形: 圆角 188">
                  <a:extLst>
                    <a:ext uri="{FF2B5EF4-FFF2-40B4-BE49-F238E27FC236}">
                      <a16:creationId xmlns:a16="http://schemas.microsoft.com/office/drawing/2014/main" id="{5EFBC92F-44B8-4A8A-9F68-9D14C62A193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0" name="矩形: 圆角 189">
                  <a:extLst>
                    <a:ext uri="{FF2B5EF4-FFF2-40B4-BE49-F238E27FC236}">
                      <a16:creationId xmlns:a16="http://schemas.microsoft.com/office/drawing/2014/main" id="{F3F421E3-2F05-41BC-AA1A-DB2DA9CAB4D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1" name="矩形: 圆角 190">
                  <a:extLst>
                    <a:ext uri="{FF2B5EF4-FFF2-40B4-BE49-F238E27FC236}">
                      <a16:creationId xmlns:a16="http://schemas.microsoft.com/office/drawing/2014/main" id="{2ACF1F99-8420-459E-9CA8-E4F4F927FCAE}"/>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认证</a:t>
                  </a:r>
                </a:p>
              </p:txBody>
            </p:sp>
          </p:grpSp>
          <p:grpSp>
            <p:nvGrpSpPr>
              <p:cNvPr id="179" name="组合 178">
                <a:extLst>
                  <a:ext uri="{FF2B5EF4-FFF2-40B4-BE49-F238E27FC236}">
                    <a16:creationId xmlns:a16="http://schemas.microsoft.com/office/drawing/2014/main" id="{9CBC7D18-AFA6-4D57-BC3D-5499FE07C3C4}"/>
                  </a:ext>
                </a:extLst>
              </p:cNvPr>
              <p:cNvGrpSpPr/>
              <p:nvPr/>
            </p:nvGrpSpPr>
            <p:grpSpPr>
              <a:xfrm>
                <a:off x="9454787" y="7773926"/>
                <a:ext cx="1288508" cy="805983"/>
                <a:chOff x="2857024" y="8583574"/>
                <a:chExt cx="2309830" cy="1190740"/>
              </a:xfrm>
              <a:solidFill>
                <a:srgbClr val="F19B97"/>
              </a:solidFill>
            </p:grpSpPr>
            <p:sp>
              <p:nvSpPr>
                <p:cNvPr id="186" name="矩形: 圆角 185">
                  <a:extLst>
                    <a:ext uri="{FF2B5EF4-FFF2-40B4-BE49-F238E27FC236}">
                      <a16:creationId xmlns:a16="http://schemas.microsoft.com/office/drawing/2014/main" id="{77569121-8DFF-4FB5-A4DD-0258B769601E}"/>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7" name="矩形: 圆角 186">
                  <a:extLst>
                    <a:ext uri="{FF2B5EF4-FFF2-40B4-BE49-F238E27FC236}">
                      <a16:creationId xmlns:a16="http://schemas.microsoft.com/office/drawing/2014/main" id="{7DE5075A-552F-450B-B905-DD14CBE84B5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8" name="矩形: 圆角 187">
                  <a:extLst>
                    <a:ext uri="{FF2B5EF4-FFF2-40B4-BE49-F238E27FC236}">
                      <a16:creationId xmlns:a16="http://schemas.microsoft.com/office/drawing/2014/main" id="{4DAC271F-A3FF-437D-9CCB-8AD6957330AF}"/>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80" name="组合 179">
                <a:extLst>
                  <a:ext uri="{FF2B5EF4-FFF2-40B4-BE49-F238E27FC236}">
                    <a16:creationId xmlns:a16="http://schemas.microsoft.com/office/drawing/2014/main" id="{7164DC6F-3F79-4997-9126-5EE1948973AC}"/>
                  </a:ext>
                </a:extLst>
              </p:cNvPr>
              <p:cNvGrpSpPr/>
              <p:nvPr/>
            </p:nvGrpSpPr>
            <p:grpSpPr>
              <a:xfrm>
                <a:off x="11222875" y="7773926"/>
                <a:ext cx="1288508" cy="805983"/>
                <a:chOff x="2857024" y="8583574"/>
                <a:chExt cx="2309830" cy="1190740"/>
              </a:xfrm>
              <a:solidFill>
                <a:srgbClr val="F19B97"/>
              </a:solidFill>
            </p:grpSpPr>
            <p:sp>
              <p:nvSpPr>
                <p:cNvPr id="183" name="矩形: 圆角 182">
                  <a:extLst>
                    <a:ext uri="{FF2B5EF4-FFF2-40B4-BE49-F238E27FC236}">
                      <a16:creationId xmlns:a16="http://schemas.microsoft.com/office/drawing/2014/main" id="{869F0E08-9E7B-4244-A872-5A1B3BDBBFB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4" name="矩形: 圆角 183">
                  <a:extLst>
                    <a:ext uri="{FF2B5EF4-FFF2-40B4-BE49-F238E27FC236}">
                      <a16:creationId xmlns:a16="http://schemas.microsoft.com/office/drawing/2014/main" id="{EC4D775A-4078-4700-A210-FF783833F2C1}"/>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5" name="矩形: 圆角 184">
                  <a:extLst>
                    <a:ext uri="{FF2B5EF4-FFF2-40B4-BE49-F238E27FC236}">
                      <a16:creationId xmlns:a16="http://schemas.microsoft.com/office/drawing/2014/main" id="{D74DD1BF-7CBE-45D7-B8D7-B191581F3794}"/>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1" name="矩形: 圆角 180">
                <a:extLst>
                  <a:ext uri="{FF2B5EF4-FFF2-40B4-BE49-F238E27FC236}">
                    <a16:creationId xmlns:a16="http://schemas.microsoft.com/office/drawing/2014/main" id="{FCE2F95E-9531-4B3D-9A3C-0CDAB239A743}"/>
                  </a:ext>
                </a:extLst>
              </p:cNvPr>
              <p:cNvSpPr/>
              <p:nvPr/>
            </p:nvSpPr>
            <p:spPr>
              <a:xfrm>
                <a:off x="5121201" y="7586451"/>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2" name="文本框 181">
                <a:extLst>
                  <a:ext uri="{FF2B5EF4-FFF2-40B4-BE49-F238E27FC236}">
                    <a16:creationId xmlns:a16="http://schemas.microsoft.com/office/drawing/2014/main" id="{CFC12226-0241-444F-A88B-D096EBD0F7AA}"/>
                  </a:ext>
                </a:extLst>
              </p:cNvPr>
              <p:cNvSpPr txBox="1"/>
              <p:nvPr/>
            </p:nvSpPr>
            <p:spPr>
              <a:xfrm>
                <a:off x="5201871" y="7602780"/>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基础服务</a:t>
                </a:r>
              </a:p>
            </p:txBody>
          </p:sp>
          <p:sp>
            <p:nvSpPr>
              <p:cNvPr id="36" name="流程图: 卡片 35">
                <a:extLst>
                  <a:ext uri="{FF2B5EF4-FFF2-40B4-BE49-F238E27FC236}">
                    <a16:creationId xmlns:a16="http://schemas.microsoft.com/office/drawing/2014/main" id="{51977363-67EC-4867-817E-D7D10E4CF106}"/>
                  </a:ext>
                </a:extLst>
              </p:cNvPr>
              <p:cNvSpPr/>
              <p:nvPr/>
            </p:nvSpPr>
            <p:spPr>
              <a:xfrm rot="16200000">
                <a:off x="12196019" y="7230047"/>
                <a:ext cx="2750896" cy="609116"/>
              </a:xfrm>
              <a:prstGeom prst="flowChartPunchedCard">
                <a:avLst/>
              </a:prstGeom>
              <a:solidFill>
                <a:srgbClr val="EB6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95" name="文本框 194">
                <a:extLst>
                  <a:ext uri="{FF2B5EF4-FFF2-40B4-BE49-F238E27FC236}">
                    <a16:creationId xmlns:a16="http://schemas.microsoft.com/office/drawing/2014/main" id="{9A48658B-BDC6-49BE-8046-6225CFE01838}"/>
                  </a:ext>
                </a:extLst>
              </p:cNvPr>
              <p:cNvSpPr txBox="1"/>
              <p:nvPr/>
            </p:nvSpPr>
            <p:spPr>
              <a:xfrm>
                <a:off x="13296446" y="6972466"/>
                <a:ext cx="553998" cy="1082147"/>
              </a:xfrm>
              <a:prstGeom prst="rect">
                <a:avLst/>
              </a:prstGeom>
              <a:noFill/>
            </p:spPr>
            <p:txBody>
              <a:bodyPr vert="eaVert" wrap="square" rtlCol="0" anchor="ctr">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RPC</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93DAC973-978D-49CC-B778-CEF7F9BE6977}"/>
                </a:ext>
              </a:extLst>
            </p:cNvPr>
            <p:cNvGrpSpPr/>
            <p:nvPr/>
          </p:nvGrpSpPr>
          <p:grpSpPr>
            <a:xfrm>
              <a:off x="3988104" y="8910775"/>
              <a:ext cx="9890074" cy="2750897"/>
              <a:chOff x="3988104" y="8910775"/>
              <a:chExt cx="9890074" cy="2750897"/>
            </a:xfrm>
          </p:grpSpPr>
          <p:sp>
            <p:nvSpPr>
              <p:cNvPr id="196" name="矩形 195">
                <a:extLst>
                  <a:ext uri="{FF2B5EF4-FFF2-40B4-BE49-F238E27FC236}">
                    <a16:creationId xmlns:a16="http://schemas.microsoft.com/office/drawing/2014/main" id="{AED43C77-DE06-4E75-82FB-39486BACA3E7}"/>
                  </a:ext>
                </a:extLst>
              </p:cNvPr>
              <p:cNvSpPr/>
              <p:nvPr/>
            </p:nvSpPr>
            <p:spPr>
              <a:xfrm>
                <a:off x="4936553" y="8910775"/>
                <a:ext cx="8941625" cy="2750897"/>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92222DF2-484D-4256-BEA0-641619821E93}"/>
                  </a:ext>
                </a:extLst>
              </p:cNvPr>
              <p:cNvSpPr/>
              <p:nvPr/>
            </p:nvSpPr>
            <p:spPr>
              <a:xfrm>
                <a:off x="3988104" y="8910776"/>
                <a:ext cx="954328" cy="2750896"/>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98" name="文本框 197">
                <a:extLst>
                  <a:ext uri="{FF2B5EF4-FFF2-40B4-BE49-F238E27FC236}">
                    <a16:creationId xmlns:a16="http://schemas.microsoft.com/office/drawing/2014/main" id="{28B4E4B8-C356-4D91-8629-8B514879B818}"/>
                  </a:ext>
                </a:extLst>
              </p:cNvPr>
              <p:cNvSpPr txBox="1"/>
              <p:nvPr/>
            </p:nvSpPr>
            <p:spPr>
              <a:xfrm>
                <a:off x="4208747" y="9787732"/>
                <a:ext cx="553998" cy="108214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基础层</a:t>
                </a:r>
              </a:p>
            </p:txBody>
          </p:sp>
          <p:grpSp>
            <p:nvGrpSpPr>
              <p:cNvPr id="200" name="组合 199">
                <a:extLst>
                  <a:ext uri="{FF2B5EF4-FFF2-40B4-BE49-F238E27FC236}">
                    <a16:creationId xmlns:a16="http://schemas.microsoft.com/office/drawing/2014/main" id="{5D624031-7D9E-4B6F-8300-D2963266A68C}"/>
                  </a:ext>
                </a:extLst>
              </p:cNvPr>
              <p:cNvGrpSpPr/>
              <p:nvPr/>
            </p:nvGrpSpPr>
            <p:grpSpPr>
              <a:xfrm>
                <a:off x="5918609" y="9288505"/>
                <a:ext cx="1288508" cy="805983"/>
                <a:chOff x="2857024" y="8583574"/>
                <a:chExt cx="2309830" cy="1190740"/>
              </a:xfrm>
              <a:solidFill>
                <a:srgbClr val="8BCF92"/>
              </a:solidFill>
            </p:grpSpPr>
            <p:sp>
              <p:nvSpPr>
                <p:cNvPr id="215" name="矩形: 圆角 214">
                  <a:extLst>
                    <a:ext uri="{FF2B5EF4-FFF2-40B4-BE49-F238E27FC236}">
                      <a16:creationId xmlns:a16="http://schemas.microsoft.com/office/drawing/2014/main" id="{227BFE4F-4F1C-4FA8-A86C-8342B57ED953}"/>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6" name="矩形: 圆角 215">
                  <a:extLst>
                    <a:ext uri="{FF2B5EF4-FFF2-40B4-BE49-F238E27FC236}">
                      <a16:creationId xmlns:a16="http://schemas.microsoft.com/office/drawing/2014/main" id="{B208A7B2-C064-4B87-AEB8-EF48390E8345}"/>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7" name="矩形: 圆角 216">
                  <a:extLst>
                    <a:ext uri="{FF2B5EF4-FFF2-40B4-BE49-F238E27FC236}">
                      <a16:creationId xmlns:a16="http://schemas.microsoft.com/office/drawing/2014/main" id="{C6D80533-BD92-41FB-B012-E22DCEAE5A51}"/>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分布式调度</a:t>
                  </a:r>
                </a:p>
              </p:txBody>
            </p:sp>
          </p:grpSp>
          <p:grpSp>
            <p:nvGrpSpPr>
              <p:cNvPr id="201" name="组合 200">
                <a:extLst>
                  <a:ext uri="{FF2B5EF4-FFF2-40B4-BE49-F238E27FC236}">
                    <a16:creationId xmlns:a16="http://schemas.microsoft.com/office/drawing/2014/main" id="{C40C398C-A140-48C4-9764-2B628223F1DE}"/>
                  </a:ext>
                </a:extLst>
              </p:cNvPr>
              <p:cNvGrpSpPr/>
              <p:nvPr/>
            </p:nvGrpSpPr>
            <p:grpSpPr>
              <a:xfrm>
                <a:off x="7686698" y="9288505"/>
                <a:ext cx="1288508" cy="805983"/>
                <a:chOff x="2857024" y="8583574"/>
                <a:chExt cx="2309830" cy="1190740"/>
              </a:xfrm>
              <a:solidFill>
                <a:srgbClr val="8BCF92"/>
              </a:solidFill>
            </p:grpSpPr>
            <p:sp>
              <p:nvSpPr>
                <p:cNvPr id="212" name="矩形: 圆角 211">
                  <a:extLst>
                    <a:ext uri="{FF2B5EF4-FFF2-40B4-BE49-F238E27FC236}">
                      <a16:creationId xmlns:a16="http://schemas.microsoft.com/office/drawing/2014/main" id="{DBD98022-A042-45A7-8C53-F42270EFC394}"/>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3" name="矩形: 圆角 212">
                  <a:extLst>
                    <a:ext uri="{FF2B5EF4-FFF2-40B4-BE49-F238E27FC236}">
                      <a16:creationId xmlns:a16="http://schemas.microsoft.com/office/drawing/2014/main" id="{89CCC871-8F49-4055-9B1C-64BDDAB58854}"/>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4" name="矩形: 圆角 213">
                  <a:extLst>
                    <a:ext uri="{FF2B5EF4-FFF2-40B4-BE49-F238E27FC236}">
                      <a16:creationId xmlns:a16="http://schemas.microsoft.com/office/drawing/2014/main" id="{0D146AD4-EAFF-4071-A28F-824FD9AFC07C}"/>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分布式计算</a:t>
                  </a:r>
                </a:p>
              </p:txBody>
            </p:sp>
          </p:grpSp>
          <p:grpSp>
            <p:nvGrpSpPr>
              <p:cNvPr id="202" name="组合 201">
                <a:extLst>
                  <a:ext uri="{FF2B5EF4-FFF2-40B4-BE49-F238E27FC236}">
                    <a16:creationId xmlns:a16="http://schemas.microsoft.com/office/drawing/2014/main" id="{DE975D64-8DB6-4254-B498-CE22406FE864}"/>
                  </a:ext>
                </a:extLst>
              </p:cNvPr>
              <p:cNvGrpSpPr/>
              <p:nvPr/>
            </p:nvGrpSpPr>
            <p:grpSpPr>
              <a:xfrm>
                <a:off x="9454787" y="9288505"/>
                <a:ext cx="1288508" cy="805983"/>
                <a:chOff x="2857024" y="8583574"/>
                <a:chExt cx="2309830" cy="1190740"/>
              </a:xfrm>
              <a:solidFill>
                <a:srgbClr val="8BCF92"/>
              </a:solidFill>
            </p:grpSpPr>
            <p:sp>
              <p:nvSpPr>
                <p:cNvPr id="209" name="矩形: 圆角 208">
                  <a:extLst>
                    <a:ext uri="{FF2B5EF4-FFF2-40B4-BE49-F238E27FC236}">
                      <a16:creationId xmlns:a16="http://schemas.microsoft.com/office/drawing/2014/main" id="{67047B9B-60DA-4119-88EC-A7202E933368}"/>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0" name="矩形: 圆角 209">
                  <a:extLst>
                    <a:ext uri="{FF2B5EF4-FFF2-40B4-BE49-F238E27FC236}">
                      <a16:creationId xmlns:a16="http://schemas.microsoft.com/office/drawing/2014/main" id="{9ECFA5C4-A132-4DD7-9D9B-78517CC4107A}"/>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1" name="矩形: 圆角 210">
                  <a:extLst>
                    <a:ext uri="{FF2B5EF4-FFF2-40B4-BE49-F238E27FC236}">
                      <a16:creationId xmlns:a16="http://schemas.microsoft.com/office/drawing/2014/main" id="{958C9601-7675-4617-8762-F04FAD6E14EC}"/>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分布式配置</a:t>
                  </a:r>
                </a:p>
              </p:txBody>
            </p:sp>
          </p:grpSp>
          <p:grpSp>
            <p:nvGrpSpPr>
              <p:cNvPr id="203" name="组合 202">
                <a:extLst>
                  <a:ext uri="{FF2B5EF4-FFF2-40B4-BE49-F238E27FC236}">
                    <a16:creationId xmlns:a16="http://schemas.microsoft.com/office/drawing/2014/main" id="{CA021303-0A2F-4D0A-9DD9-42C1E7746587}"/>
                  </a:ext>
                </a:extLst>
              </p:cNvPr>
              <p:cNvGrpSpPr/>
              <p:nvPr/>
            </p:nvGrpSpPr>
            <p:grpSpPr>
              <a:xfrm>
                <a:off x="11222875" y="9288505"/>
                <a:ext cx="1288508" cy="805983"/>
                <a:chOff x="2857024" y="8583574"/>
                <a:chExt cx="2309830" cy="1190740"/>
              </a:xfrm>
              <a:solidFill>
                <a:srgbClr val="8BCF92"/>
              </a:solidFill>
            </p:grpSpPr>
            <p:sp>
              <p:nvSpPr>
                <p:cNvPr id="206" name="矩形: 圆角 205">
                  <a:extLst>
                    <a:ext uri="{FF2B5EF4-FFF2-40B4-BE49-F238E27FC236}">
                      <a16:creationId xmlns:a16="http://schemas.microsoft.com/office/drawing/2014/main" id="{0375FEDE-91D1-4281-B4DB-C02601ED149A}"/>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7" name="矩形: 圆角 206">
                  <a:extLst>
                    <a:ext uri="{FF2B5EF4-FFF2-40B4-BE49-F238E27FC236}">
                      <a16:creationId xmlns:a16="http://schemas.microsoft.com/office/drawing/2014/main" id="{BD0D8BEF-C4F5-435D-BBD6-58F7E87CAB78}"/>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8" name="矩形: 圆角 207">
                  <a:extLst>
                    <a:ext uri="{FF2B5EF4-FFF2-40B4-BE49-F238E27FC236}">
                      <a16:creationId xmlns:a16="http://schemas.microsoft.com/office/drawing/2014/main" id="{294FD1FE-6476-4DB2-848A-65D64A71A04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04" name="矩形: 圆角 203">
                <a:extLst>
                  <a:ext uri="{FF2B5EF4-FFF2-40B4-BE49-F238E27FC236}">
                    <a16:creationId xmlns:a16="http://schemas.microsoft.com/office/drawing/2014/main" id="{185E594E-B8C9-4BFD-A465-50956DF2EC4D}"/>
                  </a:ext>
                </a:extLst>
              </p:cNvPr>
              <p:cNvSpPr/>
              <p:nvPr/>
            </p:nvSpPr>
            <p:spPr>
              <a:xfrm>
                <a:off x="5121201" y="9101030"/>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5" name="文本框 204">
                <a:extLst>
                  <a:ext uri="{FF2B5EF4-FFF2-40B4-BE49-F238E27FC236}">
                    <a16:creationId xmlns:a16="http://schemas.microsoft.com/office/drawing/2014/main" id="{7F30A95F-9D06-4046-9FA1-34E57CFBCBD4}"/>
                  </a:ext>
                </a:extLst>
              </p:cNvPr>
              <p:cNvSpPr txBox="1"/>
              <p:nvPr/>
            </p:nvSpPr>
            <p:spPr>
              <a:xfrm>
                <a:off x="5201871" y="9117359"/>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中间件</a:t>
                </a:r>
              </a:p>
            </p:txBody>
          </p:sp>
          <p:grpSp>
            <p:nvGrpSpPr>
              <p:cNvPr id="219" name="组合 218">
                <a:extLst>
                  <a:ext uri="{FF2B5EF4-FFF2-40B4-BE49-F238E27FC236}">
                    <a16:creationId xmlns:a16="http://schemas.microsoft.com/office/drawing/2014/main" id="{8D3E5BC7-CEDD-4A39-9856-B7BF2B2ED2DC}"/>
                  </a:ext>
                </a:extLst>
              </p:cNvPr>
              <p:cNvGrpSpPr/>
              <p:nvPr/>
            </p:nvGrpSpPr>
            <p:grpSpPr>
              <a:xfrm>
                <a:off x="5918609" y="10520227"/>
                <a:ext cx="1288508" cy="805983"/>
                <a:chOff x="2857024" y="8583574"/>
                <a:chExt cx="2309830" cy="1190740"/>
              </a:xfrm>
              <a:solidFill>
                <a:srgbClr val="8BCF92"/>
              </a:solidFill>
            </p:grpSpPr>
            <p:sp>
              <p:nvSpPr>
                <p:cNvPr id="234" name="矩形: 圆角 233">
                  <a:extLst>
                    <a:ext uri="{FF2B5EF4-FFF2-40B4-BE49-F238E27FC236}">
                      <a16:creationId xmlns:a16="http://schemas.microsoft.com/office/drawing/2014/main" id="{530D104A-E56D-4E45-937C-A08F33F87A27}"/>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5" name="矩形: 圆角 234">
                  <a:extLst>
                    <a:ext uri="{FF2B5EF4-FFF2-40B4-BE49-F238E27FC236}">
                      <a16:creationId xmlns:a16="http://schemas.microsoft.com/office/drawing/2014/main" id="{21F4D2FA-1288-46AF-8977-23F059A23BD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6" name="矩形: 圆角 235">
                  <a:extLst>
                    <a:ext uri="{FF2B5EF4-FFF2-40B4-BE49-F238E27FC236}">
                      <a16:creationId xmlns:a16="http://schemas.microsoft.com/office/drawing/2014/main" id="{C267A50D-A1C7-44EC-B83C-1043C709C44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文件</a:t>
                  </a:r>
                </a:p>
              </p:txBody>
            </p:sp>
          </p:grpSp>
          <p:grpSp>
            <p:nvGrpSpPr>
              <p:cNvPr id="220" name="组合 219">
                <a:extLst>
                  <a:ext uri="{FF2B5EF4-FFF2-40B4-BE49-F238E27FC236}">
                    <a16:creationId xmlns:a16="http://schemas.microsoft.com/office/drawing/2014/main" id="{896DFC61-E78D-4228-9944-DB7D2991DC73}"/>
                  </a:ext>
                </a:extLst>
              </p:cNvPr>
              <p:cNvGrpSpPr/>
              <p:nvPr/>
            </p:nvGrpSpPr>
            <p:grpSpPr>
              <a:xfrm>
                <a:off x="7686698" y="10520227"/>
                <a:ext cx="1288508" cy="805983"/>
                <a:chOff x="2857024" y="8583574"/>
                <a:chExt cx="2309830" cy="1190740"/>
              </a:xfrm>
              <a:solidFill>
                <a:srgbClr val="8BCF92"/>
              </a:solidFill>
            </p:grpSpPr>
            <p:sp>
              <p:nvSpPr>
                <p:cNvPr id="231" name="矩形: 圆角 230">
                  <a:extLst>
                    <a:ext uri="{FF2B5EF4-FFF2-40B4-BE49-F238E27FC236}">
                      <a16:creationId xmlns:a16="http://schemas.microsoft.com/office/drawing/2014/main" id="{9F8867C0-3088-4B8B-A551-4033DA1CA586}"/>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2" name="矩形: 圆角 231">
                  <a:extLst>
                    <a:ext uri="{FF2B5EF4-FFF2-40B4-BE49-F238E27FC236}">
                      <a16:creationId xmlns:a16="http://schemas.microsoft.com/office/drawing/2014/main" id="{52F10052-0C89-49B4-9A98-4EE1D9218E0B}"/>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3" name="矩形: 圆角 232">
                  <a:extLst>
                    <a:ext uri="{FF2B5EF4-FFF2-40B4-BE49-F238E27FC236}">
                      <a16:creationId xmlns:a16="http://schemas.microsoft.com/office/drawing/2014/main" id="{9CD39B31-F839-4D04-91AF-7B30EEDE4B46}"/>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缓存</a:t>
                  </a:r>
                </a:p>
              </p:txBody>
            </p:sp>
          </p:grpSp>
          <p:grpSp>
            <p:nvGrpSpPr>
              <p:cNvPr id="221" name="组合 220">
                <a:extLst>
                  <a:ext uri="{FF2B5EF4-FFF2-40B4-BE49-F238E27FC236}">
                    <a16:creationId xmlns:a16="http://schemas.microsoft.com/office/drawing/2014/main" id="{124AF0BD-826A-4F03-8130-E02362678E12}"/>
                  </a:ext>
                </a:extLst>
              </p:cNvPr>
              <p:cNvGrpSpPr/>
              <p:nvPr/>
            </p:nvGrpSpPr>
            <p:grpSpPr>
              <a:xfrm>
                <a:off x="9454787" y="10520227"/>
                <a:ext cx="1288508" cy="805983"/>
                <a:chOff x="2857024" y="8583574"/>
                <a:chExt cx="2309830" cy="1190740"/>
              </a:xfrm>
              <a:solidFill>
                <a:srgbClr val="8BCF92"/>
              </a:solidFill>
            </p:grpSpPr>
            <p:sp>
              <p:nvSpPr>
                <p:cNvPr id="228" name="矩形: 圆角 227">
                  <a:extLst>
                    <a:ext uri="{FF2B5EF4-FFF2-40B4-BE49-F238E27FC236}">
                      <a16:creationId xmlns:a16="http://schemas.microsoft.com/office/drawing/2014/main" id="{ADD4E607-BD06-4497-A6E0-FBCA2E498D76}"/>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9" name="矩形: 圆角 228">
                  <a:extLst>
                    <a:ext uri="{FF2B5EF4-FFF2-40B4-BE49-F238E27FC236}">
                      <a16:creationId xmlns:a16="http://schemas.microsoft.com/office/drawing/2014/main" id="{054C332A-26E0-434D-8E37-3CB23A8D55C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0" name="矩形: 圆角 229">
                  <a:extLst>
                    <a:ext uri="{FF2B5EF4-FFF2-40B4-BE49-F238E27FC236}">
                      <a16:creationId xmlns:a16="http://schemas.microsoft.com/office/drawing/2014/main" id="{3062BE1D-235F-40C2-BB22-D453E9B31B1F}"/>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bg1"/>
                      </a:solidFill>
                      <a:latin typeface="微软雅黑" panose="020B0503020204020204" pitchFamily="34" charset="-122"/>
                      <a:ea typeface="微软雅黑" panose="020B0503020204020204" pitchFamily="34" charset="-122"/>
                    </a:rPr>
                    <a:t>NoSql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22" name="组合 221">
                <a:extLst>
                  <a:ext uri="{FF2B5EF4-FFF2-40B4-BE49-F238E27FC236}">
                    <a16:creationId xmlns:a16="http://schemas.microsoft.com/office/drawing/2014/main" id="{11C1A00A-1BBA-4619-87CD-155A06C8B1FF}"/>
                  </a:ext>
                </a:extLst>
              </p:cNvPr>
              <p:cNvGrpSpPr/>
              <p:nvPr/>
            </p:nvGrpSpPr>
            <p:grpSpPr>
              <a:xfrm>
                <a:off x="11222875" y="10520227"/>
                <a:ext cx="1288508" cy="805983"/>
                <a:chOff x="2857024" y="8583574"/>
                <a:chExt cx="2309830" cy="1190740"/>
              </a:xfrm>
              <a:solidFill>
                <a:srgbClr val="8BCF92"/>
              </a:solidFill>
            </p:grpSpPr>
            <p:sp>
              <p:nvSpPr>
                <p:cNvPr id="225" name="矩形: 圆角 224">
                  <a:extLst>
                    <a:ext uri="{FF2B5EF4-FFF2-40B4-BE49-F238E27FC236}">
                      <a16:creationId xmlns:a16="http://schemas.microsoft.com/office/drawing/2014/main" id="{D44D5DB6-4353-4383-9FC7-E63132F350B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6" name="矩形: 圆角 225">
                  <a:extLst>
                    <a:ext uri="{FF2B5EF4-FFF2-40B4-BE49-F238E27FC236}">
                      <a16:creationId xmlns:a16="http://schemas.microsoft.com/office/drawing/2014/main" id="{323EFDA1-7421-4199-BD75-515EC1D66710}"/>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7" name="矩形: 圆角 226">
                  <a:extLst>
                    <a:ext uri="{FF2B5EF4-FFF2-40B4-BE49-F238E27FC236}">
                      <a16:creationId xmlns:a16="http://schemas.microsoft.com/office/drawing/2014/main" id="{F6488E74-DDF8-4EB2-8C39-8013F4657D57}"/>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3" name="矩形: 圆角 222">
                <a:extLst>
                  <a:ext uri="{FF2B5EF4-FFF2-40B4-BE49-F238E27FC236}">
                    <a16:creationId xmlns:a16="http://schemas.microsoft.com/office/drawing/2014/main" id="{2548C783-0390-499F-AD7E-ADB80EE357F6}"/>
                  </a:ext>
                </a:extLst>
              </p:cNvPr>
              <p:cNvSpPr/>
              <p:nvPr/>
            </p:nvSpPr>
            <p:spPr>
              <a:xfrm>
                <a:off x="5121201" y="10332752"/>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4" name="文本框 223">
                <a:extLst>
                  <a:ext uri="{FF2B5EF4-FFF2-40B4-BE49-F238E27FC236}">
                    <a16:creationId xmlns:a16="http://schemas.microsoft.com/office/drawing/2014/main" id="{4AD5F90E-04FF-4C82-97D2-0F6419B387B5}"/>
                  </a:ext>
                </a:extLst>
              </p:cNvPr>
              <p:cNvSpPr txBox="1"/>
              <p:nvPr/>
            </p:nvSpPr>
            <p:spPr>
              <a:xfrm>
                <a:off x="5201871" y="10349081"/>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数据存储</a:t>
                </a:r>
              </a:p>
            </p:txBody>
          </p:sp>
          <p:sp>
            <p:nvSpPr>
              <p:cNvPr id="238" name="文本框 237">
                <a:extLst>
                  <a:ext uri="{FF2B5EF4-FFF2-40B4-BE49-F238E27FC236}">
                    <a16:creationId xmlns:a16="http://schemas.microsoft.com/office/drawing/2014/main" id="{E374B350-49E2-46A4-BA92-97582CCD206C}"/>
                  </a:ext>
                </a:extLst>
              </p:cNvPr>
              <p:cNvSpPr txBox="1"/>
              <p:nvPr/>
            </p:nvSpPr>
            <p:spPr>
              <a:xfrm>
                <a:off x="13296446" y="9718768"/>
                <a:ext cx="553998" cy="1082147"/>
              </a:xfrm>
              <a:prstGeom prst="rect">
                <a:avLst/>
              </a:prstGeom>
              <a:noFill/>
            </p:spPr>
            <p:txBody>
              <a:bodyPr vert="eaVert" wrap="square" rtlCol="0" anchor="ctr">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RPC</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64826945-D5F5-458D-B673-855837B6C5B7}"/>
                </a:ext>
              </a:extLst>
            </p:cNvPr>
            <p:cNvGrpSpPr/>
            <p:nvPr/>
          </p:nvGrpSpPr>
          <p:grpSpPr>
            <a:xfrm>
              <a:off x="13879959" y="2097827"/>
              <a:ext cx="2234742" cy="9563843"/>
              <a:chOff x="13879959" y="2097827"/>
              <a:chExt cx="2234742" cy="9563843"/>
            </a:xfrm>
          </p:grpSpPr>
          <p:sp>
            <p:nvSpPr>
              <p:cNvPr id="240" name="矩形 239">
                <a:extLst>
                  <a:ext uri="{FF2B5EF4-FFF2-40B4-BE49-F238E27FC236}">
                    <a16:creationId xmlns:a16="http://schemas.microsoft.com/office/drawing/2014/main" id="{598DEC9A-F32F-4482-AC68-AE1BFE6ABDFE}"/>
                  </a:ext>
                </a:extLst>
              </p:cNvPr>
              <p:cNvSpPr/>
              <p:nvPr/>
            </p:nvSpPr>
            <p:spPr>
              <a:xfrm rot="5400000">
                <a:off x="10713208" y="6260178"/>
                <a:ext cx="8568243" cy="223474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41" name="矩形 240">
                <a:extLst>
                  <a:ext uri="{FF2B5EF4-FFF2-40B4-BE49-F238E27FC236}">
                    <a16:creationId xmlns:a16="http://schemas.microsoft.com/office/drawing/2014/main" id="{4E81300A-4C49-4DAC-A8C7-4F49A8036679}"/>
                  </a:ext>
                </a:extLst>
              </p:cNvPr>
              <p:cNvSpPr/>
              <p:nvPr/>
            </p:nvSpPr>
            <p:spPr>
              <a:xfrm rot="5400000">
                <a:off x="14499530" y="1478256"/>
                <a:ext cx="995600" cy="223474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242" name="组合 241">
                <a:extLst>
                  <a:ext uri="{FF2B5EF4-FFF2-40B4-BE49-F238E27FC236}">
                    <a16:creationId xmlns:a16="http://schemas.microsoft.com/office/drawing/2014/main" id="{4EC72813-1592-4234-AE08-82E7D2C8A553}"/>
                  </a:ext>
                </a:extLst>
              </p:cNvPr>
              <p:cNvGrpSpPr/>
              <p:nvPr/>
            </p:nvGrpSpPr>
            <p:grpSpPr>
              <a:xfrm>
                <a:off x="14217963" y="3452271"/>
                <a:ext cx="1603402" cy="805983"/>
                <a:chOff x="2857024" y="8583574"/>
                <a:chExt cx="2309830" cy="1190740"/>
              </a:xfrm>
              <a:solidFill>
                <a:srgbClr val="BFBFBF"/>
              </a:solidFill>
            </p:grpSpPr>
            <p:sp>
              <p:nvSpPr>
                <p:cNvPr id="243" name="矩形: 圆角 242">
                  <a:extLst>
                    <a:ext uri="{FF2B5EF4-FFF2-40B4-BE49-F238E27FC236}">
                      <a16:creationId xmlns:a16="http://schemas.microsoft.com/office/drawing/2014/main" id="{E3533D34-681E-41B0-86E5-61B8E5F0887D}"/>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44" name="矩形: 圆角 243">
                  <a:extLst>
                    <a:ext uri="{FF2B5EF4-FFF2-40B4-BE49-F238E27FC236}">
                      <a16:creationId xmlns:a16="http://schemas.microsoft.com/office/drawing/2014/main" id="{AD537DDD-77BC-48E8-9DF6-8EC4BE4DEF2D}"/>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45" name="矩形: 圆角 244">
                  <a:extLst>
                    <a:ext uri="{FF2B5EF4-FFF2-40B4-BE49-F238E27FC236}">
                      <a16:creationId xmlns:a16="http://schemas.microsoft.com/office/drawing/2014/main" id="{C62ABC1B-9BCE-49D0-95FB-AB47CF35958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流量控制</a:t>
                  </a:r>
                </a:p>
              </p:txBody>
            </p:sp>
          </p:grpSp>
          <p:grpSp>
            <p:nvGrpSpPr>
              <p:cNvPr id="247" name="组合 246">
                <a:extLst>
                  <a:ext uri="{FF2B5EF4-FFF2-40B4-BE49-F238E27FC236}">
                    <a16:creationId xmlns:a16="http://schemas.microsoft.com/office/drawing/2014/main" id="{9E6C49AB-9AE0-47FA-8E6E-91F12242B8AE}"/>
                  </a:ext>
                </a:extLst>
              </p:cNvPr>
              <p:cNvGrpSpPr/>
              <p:nvPr/>
            </p:nvGrpSpPr>
            <p:grpSpPr>
              <a:xfrm>
                <a:off x="14217963" y="4635469"/>
                <a:ext cx="1603402" cy="805983"/>
                <a:chOff x="2857024" y="8583574"/>
                <a:chExt cx="2309830" cy="1190740"/>
              </a:xfrm>
              <a:solidFill>
                <a:srgbClr val="BFBFBF"/>
              </a:solidFill>
            </p:grpSpPr>
            <p:sp>
              <p:nvSpPr>
                <p:cNvPr id="248" name="矩形: 圆角 247">
                  <a:extLst>
                    <a:ext uri="{FF2B5EF4-FFF2-40B4-BE49-F238E27FC236}">
                      <a16:creationId xmlns:a16="http://schemas.microsoft.com/office/drawing/2014/main" id="{7421A530-64C1-412E-8F77-2A3E6F1E9ED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B4D9C0FF-DF93-41AB-9B37-55978446AC5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B79D7978-803E-4801-A9C4-E5EBA4EBAEF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节点管理</a:t>
                  </a:r>
                </a:p>
              </p:txBody>
            </p:sp>
          </p:grpSp>
          <p:grpSp>
            <p:nvGrpSpPr>
              <p:cNvPr id="251" name="组合 250">
                <a:extLst>
                  <a:ext uri="{FF2B5EF4-FFF2-40B4-BE49-F238E27FC236}">
                    <a16:creationId xmlns:a16="http://schemas.microsoft.com/office/drawing/2014/main" id="{3751C869-2D32-4472-81E5-F37B25F1E473}"/>
                  </a:ext>
                </a:extLst>
              </p:cNvPr>
              <p:cNvGrpSpPr/>
              <p:nvPr/>
            </p:nvGrpSpPr>
            <p:grpSpPr>
              <a:xfrm>
                <a:off x="14217963" y="5818667"/>
                <a:ext cx="1603402" cy="805983"/>
                <a:chOff x="2857024" y="8583574"/>
                <a:chExt cx="2309830" cy="1190740"/>
              </a:xfrm>
              <a:solidFill>
                <a:srgbClr val="BFBFBF"/>
              </a:solidFill>
            </p:grpSpPr>
            <p:sp>
              <p:nvSpPr>
                <p:cNvPr id="252" name="矩形: 圆角 251">
                  <a:extLst>
                    <a:ext uri="{FF2B5EF4-FFF2-40B4-BE49-F238E27FC236}">
                      <a16:creationId xmlns:a16="http://schemas.microsoft.com/office/drawing/2014/main" id="{1CB03392-A08A-4C8A-B2DE-1D1C87F42882}"/>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3" name="矩形: 圆角 252">
                  <a:extLst>
                    <a:ext uri="{FF2B5EF4-FFF2-40B4-BE49-F238E27FC236}">
                      <a16:creationId xmlns:a16="http://schemas.microsoft.com/office/drawing/2014/main" id="{9B52241F-7F5B-4EBF-8615-66A8114F59B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4" name="矩形: 圆角 253">
                  <a:extLst>
                    <a:ext uri="{FF2B5EF4-FFF2-40B4-BE49-F238E27FC236}">
                      <a16:creationId xmlns:a16="http://schemas.microsoft.com/office/drawing/2014/main" id="{BB540F12-D4F1-4219-BB5A-28EFF40F51A6}"/>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服务审计</a:t>
                  </a:r>
                </a:p>
              </p:txBody>
            </p:sp>
          </p:grpSp>
          <p:grpSp>
            <p:nvGrpSpPr>
              <p:cNvPr id="255" name="组合 254">
                <a:extLst>
                  <a:ext uri="{FF2B5EF4-FFF2-40B4-BE49-F238E27FC236}">
                    <a16:creationId xmlns:a16="http://schemas.microsoft.com/office/drawing/2014/main" id="{D9B22C0F-02FD-4057-9895-EA13660E9887}"/>
                  </a:ext>
                </a:extLst>
              </p:cNvPr>
              <p:cNvGrpSpPr/>
              <p:nvPr/>
            </p:nvGrpSpPr>
            <p:grpSpPr>
              <a:xfrm>
                <a:off x="14217963" y="7001865"/>
                <a:ext cx="1603402" cy="805983"/>
                <a:chOff x="2857024" y="8583574"/>
                <a:chExt cx="2309830" cy="1190740"/>
              </a:xfrm>
              <a:solidFill>
                <a:srgbClr val="BFBFBF"/>
              </a:solidFill>
            </p:grpSpPr>
            <p:sp>
              <p:nvSpPr>
                <p:cNvPr id="256" name="矩形: 圆角 255">
                  <a:extLst>
                    <a:ext uri="{FF2B5EF4-FFF2-40B4-BE49-F238E27FC236}">
                      <a16:creationId xmlns:a16="http://schemas.microsoft.com/office/drawing/2014/main" id="{43EFA055-F990-4000-B957-EBDDC33C6604}"/>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7" name="矩形: 圆角 256">
                  <a:extLst>
                    <a:ext uri="{FF2B5EF4-FFF2-40B4-BE49-F238E27FC236}">
                      <a16:creationId xmlns:a16="http://schemas.microsoft.com/office/drawing/2014/main" id="{D7F4F306-0103-407E-9C82-E2EE7360A854}"/>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8" name="矩形: 圆角 257">
                  <a:extLst>
                    <a:ext uri="{FF2B5EF4-FFF2-40B4-BE49-F238E27FC236}">
                      <a16:creationId xmlns:a16="http://schemas.microsoft.com/office/drawing/2014/main" id="{60864D92-31D8-4B18-9A77-6E87C5BE5663}"/>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服务监控</a:t>
                  </a:r>
                </a:p>
              </p:txBody>
            </p:sp>
          </p:grpSp>
          <p:grpSp>
            <p:nvGrpSpPr>
              <p:cNvPr id="259" name="组合 258">
                <a:extLst>
                  <a:ext uri="{FF2B5EF4-FFF2-40B4-BE49-F238E27FC236}">
                    <a16:creationId xmlns:a16="http://schemas.microsoft.com/office/drawing/2014/main" id="{F84B4FDB-8FF2-4655-B60E-464765880441}"/>
                  </a:ext>
                </a:extLst>
              </p:cNvPr>
              <p:cNvGrpSpPr/>
              <p:nvPr/>
            </p:nvGrpSpPr>
            <p:grpSpPr>
              <a:xfrm>
                <a:off x="14217963" y="10551461"/>
                <a:ext cx="1603402" cy="805984"/>
                <a:chOff x="2857024" y="8583574"/>
                <a:chExt cx="2309830" cy="1190742"/>
              </a:xfrm>
              <a:solidFill>
                <a:srgbClr val="BFBFBF"/>
              </a:solidFill>
            </p:grpSpPr>
            <p:sp>
              <p:nvSpPr>
                <p:cNvPr id="260" name="矩形: 圆角 259">
                  <a:extLst>
                    <a:ext uri="{FF2B5EF4-FFF2-40B4-BE49-F238E27FC236}">
                      <a16:creationId xmlns:a16="http://schemas.microsoft.com/office/drawing/2014/main" id="{BA8AE819-D34E-4A89-8677-006ECB18137F}"/>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1" name="矩形: 圆角 260">
                  <a:extLst>
                    <a:ext uri="{FF2B5EF4-FFF2-40B4-BE49-F238E27FC236}">
                      <a16:creationId xmlns:a16="http://schemas.microsoft.com/office/drawing/2014/main" id="{548A16D7-F192-4F9C-ACF9-5E77A280E711}"/>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2" name="矩形: 圆角 261">
                  <a:extLst>
                    <a:ext uri="{FF2B5EF4-FFF2-40B4-BE49-F238E27FC236}">
                      <a16:creationId xmlns:a16="http://schemas.microsoft.com/office/drawing/2014/main" id="{08684A92-C416-4CB4-9C74-867F08C9896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负载均衡</a:t>
                  </a:r>
                </a:p>
              </p:txBody>
            </p:sp>
          </p:grpSp>
          <p:grpSp>
            <p:nvGrpSpPr>
              <p:cNvPr id="263" name="组合 262">
                <a:extLst>
                  <a:ext uri="{FF2B5EF4-FFF2-40B4-BE49-F238E27FC236}">
                    <a16:creationId xmlns:a16="http://schemas.microsoft.com/office/drawing/2014/main" id="{015BFCD6-7682-412C-8FAD-EFD340970D7B}"/>
                  </a:ext>
                </a:extLst>
              </p:cNvPr>
              <p:cNvGrpSpPr/>
              <p:nvPr/>
            </p:nvGrpSpPr>
            <p:grpSpPr>
              <a:xfrm>
                <a:off x="14217963" y="8185063"/>
                <a:ext cx="1603402" cy="805984"/>
                <a:chOff x="2857024" y="8583574"/>
                <a:chExt cx="2309830" cy="1190742"/>
              </a:xfrm>
              <a:solidFill>
                <a:srgbClr val="BFBFBF"/>
              </a:solidFill>
            </p:grpSpPr>
            <p:sp>
              <p:nvSpPr>
                <p:cNvPr id="264" name="矩形: 圆角 263">
                  <a:extLst>
                    <a:ext uri="{FF2B5EF4-FFF2-40B4-BE49-F238E27FC236}">
                      <a16:creationId xmlns:a16="http://schemas.microsoft.com/office/drawing/2014/main" id="{5C8C4390-E28F-41BF-9CFE-CEB556B88062}"/>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5" name="矩形: 圆角 264">
                  <a:extLst>
                    <a:ext uri="{FF2B5EF4-FFF2-40B4-BE49-F238E27FC236}">
                      <a16:creationId xmlns:a16="http://schemas.microsoft.com/office/drawing/2014/main" id="{18A14819-3836-4331-8C3D-809CFBB1B235}"/>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6" name="矩形: 圆角 265">
                  <a:extLst>
                    <a:ext uri="{FF2B5EF4-FFF2-40B4-BE49-F238E27FC236}">
                      <a16:creationId xmlns:a16="http://schemas.microsoft.com/office/drawing/2014/main" id="{F2632270-3B45-49B4-861D-8781D11921F8}"/>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服务路由</a:t>
                  </a:r>
                </a:p>
              </p:txBody>
            </p:sp>
          </p:grpSp>
          <p:grpSp>
            <p:nvGrpSpPr>
              <p:cNvPr id="267" name="组合 266">
                <a:extLst>
                  <a:ext uri="{FF2B5EF4-FFF2-40B4-BE49-F238E27FC236}">
                    <a16:creationId xmlns:a16="http://schemas.microsoft.com/office/drawing/2014/main" id="{444DF05D-F3D9-4E71-8EF0-D57A8B0B62E3}"/>
                  </a:ext>
                </a:extLst>
              </p:cNvPr>
              <p:cNvGrpSpPr/>
              <p:nvPr/>
            </p:nvGrpSpPr>
            <p:grpSpPr>
              <a:xfrm>
                <a:off x="14217963" y="9368262"/>
                <a:ext cx="1603402" cy="805984"/>
                <a:chOff x="2857024" y="8583574"/>
                <a:chExt cx="2309830" cy="1190742"/>
              </a:xfrm>
              <a:solidFill>
                <a:srgbClr val="BFBFBF"/>
              </a:solidFill>
            </p:grpSpPr>
            <p:sp>
              <p:nvSpPr>
                <p:cNvPr id="268" name="矩形: 圆角 267">
                  <a:extLst>
                    <a:ext uri="{FF2B5EF4-FFF2-40B4-BE49-F238E27FC236}">
                      <a16:creationId xmlns:a16="http://schemas.microsoft.com/office/drawing/2014/main" id="{978AA3DC-6B2B-4747-BAD0-E8C678AA8B7B}"/>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9" name="矩形: 圆角 268">
                  <a:extLst>
                    <a:ext uri="{FF2B5EF4-FFF2-40B4-BE49-F238E27FC236}">
                      <a16:creationId xmlns:a16="http://schemas.microsoft.com/office/drawing/2014/main" id="{1AD39D06-3B34-49B2-975F-6F1BC21D57B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70" name="矩形: 圆角 269">
                  <a:extLst>
                    <a:ext uri="{FF2B5EF4-FFF2-40B4-BE49-F238E27FC236}">
                      <a16:creationId xmlns:a16="http://schemas.microsoft.com/office/drawing/2014/main" id="{7D8BBCF7-C8E6-43A6-BBDE-7685A3DF922E}"/>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服务注册发现</a:t>
                  </a:r>
                </a:p>
              </p:txBody>
            </p:sp>
          </p:grpSp>
          <p:sp>
            <p:nvSpPr>
              <p:cNvPr id="42" name="文本框 41">
                <a:extLst>
                  <a:ext uri="{FF2B5EF4-FFF2-40B4-BE49-F238E27FC236}">
                    <a16:creationId xmlns:a16="http://schemas.microsoft.com/office/drawing/2014/main" id="{3C95D3C8-08A4-44B3-A132-E27652AAEDA3}"/>
                  </a:ext>
                </a:extLst>
              </p:cNvPr>
              <p:cNvSpPr txBox="1"/>
              <p:nvPr/>
            </p:nvSpPr>
            <p:spPr>
              <a:xfrm>
                <a:off x="14219810" y="2401766"/>
                <a:ext cx="1601555" cy="461665"/>
              </a:xfrm>
              <a:prstGeom prst="rect">
                <a:avLst/>
              </a:prstGeom>
              <a:noFill/>
            </p:spPr>
            <p:txBody>
              <a:bodyPr wrap="square" rtlCol="0">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服务治理</a:t>
                </a:r>
              </a:p>
            </p:txBody>
          </p:sp>
        </p:grpSp>
        <p:grpSp>
          <p:nvGrpSpPr>
            <p:cNvPr id="57" name="组合 56">
              <a:extLst>
                <a:ext uri="{FF2B5EF4-FFF2-40B4-BE49-F238E27FC236}">
                  <a16:creationId xmlns:a16="http://schemas.microsoft.com/office/drawing/2014/main" id="{07CEB59E-8B6C-476E-82AA-3E3730E0850C}"/>
                </a:ext>
              </a:extLst>
            </p:cNvPr>
            <p:cNvGrpSpPr/>
            <p:nvPr/>
          </p:nvGrpSpPr>
          <p:grpSpPr>
            <a:xfrm>
              <a:off x="16130091" y="2097827"/>
              <a:ext cx="2234743" cy="9563843"/>
              <a:chOff x="16130091" y="2097827"/>
              <a:chExt cx="2234743" cy="9563843"/>
            </a:xfrm>
          </p:grpSpPr>
          <p:sp>
            <p:nvSpPr>
              <p:cNvPr id="303" name="矩形 302">
                <a:extLst>
                  <a:ext uri="{FF2B5EF4-FFF2-40B4-BE49-F238E27FC236}">
                    <a16:creationId xmlns:a16="http://schemas.microsoft.com/office/drawing/2014/main" id="{CB90F596-076A-4FA2-835E-44DD7A6B365D}"/>
                  </a:ext>
                </a:extLst>
              </p:cNvPr>
              <p:cNvSpPr/>
              <p:nvPr/>
            </p:nvSpPr>
            <p:spPr>
              <a:xfrm rot="5400000">
                <a:off x="12963341" y="6260178"/>
                <a:ext cx="8568243" cy="223474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04" name="矩形 303">
                <a:extLst>
                  <a:ext uri="{FF2B5EF4-FFF2-40B4-BE49-F238E27FC236}">
                    <a16:creationId xmlns:a16="http://schemas.microsoft.com/office/drawing/2014/main" id="{C115F8E9-1D07-4234-B690-D43E785C20CB}"/>
                  </a:ext>
                </a:extLst>
              </p:cNvPr>
              <p:cNvSpPr/>
              <p:nvPr/>
            </p:nvSpPr>
            <p:spPr>
              <a:xfrm rot="5400000">
                <a:off x="16749663" y="1478256"/>
                <a:ext cx="995600" cy="223474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274" name="组合 273">
                <a:extLst>
                  <a:ext uri="{FF2B5EF4-FFF2-40B4-BE49-F238E27FC236}">
                    <a16:creationId xmlns:a16="http://schemas.microsoft.com/office/drawing/2014/main" id="{51CF382C-339A-4D85-92D3-EBAEAD4D755F}"/>
                  </a:ext>
                </a:extLst>
              </p:cNvPr>
              <p:cNvGrpSpPr/>
              <p:nvPr/>
            </p:nvGrpSpPr>
            <p:grpSpPr>
              <a:xfrm>
                <a:off x="16468096" y="3452271"/>
                <a:ext cx="1603402" cy="805983"/>
                <a:chOff x="2857024" y="8583574"/>
                <a:chExt cx="2309830" cy="1190740"/>
              </a:xfrm>
              <a:solidFill>
                <a:srgbClr val="EFF1F3"/>
              </a:solidFill>
            </p:grpSpPr>
            <p:sp>
              <p:nvSpPr>
                <p:cNvPr id="300" name="矩形: 圆角 299">
                  <a:extLst>
                    <a:ext uri="{FF2B5EF4-FFF2-40B4-BE49-F238E27FC236}">
                      <a16:creationId xmlns:a16="http://schemas.microsoft.com/office/drawing/2014/main" id="{8F170571-3E5D-402B-88D2-FE13B4E49C96}"/>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01" name="矩形: 圆角 300">
                  <a:extLst>
                    <a:ext uri="{FF2B5EF4-FFF2-40B4-BE49-F238E27FC236}">
                      <a16:creationId xmlns:a16="http://schemas.microsoft.com/office/drawing/2014/main" id="{2318A071-F95C-4236-A678-A6840711E0A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02" name="矩形: 圆角 301">
                  <a:extLst>
                    <a:ext uri="{FF2B5EF4-FFF2-40B4-BE49-F238E27FC236}">
                      <a16:creationId xmlns:a16="http://schemas.microsoft.com/office/drawing/2014/main" id="{1349E31B-E5C5-4038-AD2C-4AF3797B3B7F}"/>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2"/>
                      </a:solidFill>
                      <a:latin typeface="微软雅黑" panose="020B0503020204020204" pitchFamily="34" charset="-122"/>
                      <a:ea typeface="微软雅黑" panose="020B0503020204020204" pitchFamily="34" charset="-122"/>
                    </a:rPr>
                    <a:t>CI/CD</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grpSp>
          <p:grpSp>
            <p:nvGrpSpPr>
              <p:cNvPr id="275" name="组合 274">
                <a:extLst>
                  <a:ext uri="{FF2B5EF4-FFF2-40B4-BE49-F238E27FC236}">
                    <a16:creationId xmlns:a16="http://schemas.microsoft.com/office/drawing/2014/main" id="{F4D37125-F917-4923-A46E-84F20DDDD820}"/>
                  </a:ext>
                </a:extLst>
              </p:cNvPr>
              <p:cNvGrpSpPr/>
              <p:nvPr/>
            </p:nvGrpSpPr>
            <p:grpSpPr>
              <a:xfrm>
                <a:off x="16468096" y="4635469"/>
                <a:ext cx="1603402" cy="805983"/>
                <a:chOff x="2857024" y="8583574"/>
                <a:chExt cx="2309830" cy="1190740"/>
              </a:xfrm>
              <a:solidFill>
                <a:srgbClr val="BFBFBF"/>
              </a:solidFill>
            </p:grpSpPr>
            <p:sp>
              <p:nvSpPr>
                <p:cNvPr id="297" name="矩形: 圆角 296">
                  <a:extLst>
                    <a:ext uri="{FF2B5EF4-FFF2-40B4-BE49-F238E27FC236}">
                      <a16:creationId xmlns:a16="http://schemas.microsoft.com/office/drawing/2014/main" id="{AB829A20-3017-4A1A-AB09-E90F03C46141}"/>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8" name="矩形: 圆角 297">
                  <a:extLst>
                    <a:ext uri="{FF2B5EF4-FFF2-40B4-BE49-F238E27FC236}">
                      <a16:creationId xmlns:a16="http://schemas.microsoft.com/office/drawing/2014/main" id="{506D6AB8-867B-4E79-B629-8AB49C96F63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9" name="矩形: 圆角 298">
                  <a:extLst>
                    <a:ext uri="{FF2B5EF4-FFF2-40B4-BE49-F238E27FC236}">
                      <a16:creationId xmlns:a16="http://schemas.microsoft.com/office/drawing/2014/main" id="{662331BB-E540-4811-B0E3-DB3B0E714B3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容灾</a:t>
                  </a:r>
                </a:p>
              </p:txBody>
            </p:sp>
          </p:grpSp>
          <p:grpSp>
            <p:nvGrpSpPr>
              <p:cNvPr id="276" name="组合 275">
                <a:extLst>
                  <a:ext uri="{FF2B5EF4-FFF2-40B4-BE49-F238E27FC236}">
                    <a16:creationId xmlns:a16="http://schemas.microsoft.com/office/drawing/2014/main" id="{E631B917-D04E-4560-9BFF-64889BC7B780}"/>
                  </a:ext>
                </a:extLst>
              </p:cNvPr>
              <p:cNvGrpSpPr/>
              <p:nvPr/>
            </p:nvGrpSpPr>
            <p:grpSpPr>
              <a:xfrm>
                <a:off x="16468096" y="5818667"/>
                <a:ext cx="1603402" cy="805983"/>
                <a:chOff x="2857024" y="8583574"/>
                <a:chExt cx="2309830" cy="1190740"/>
              </a:xfrm>
              <a:solidFill>
                <a:srgbClr val="BFBFBF"/>
              </a:solidFill>
            </p:grpSpPr>
            <p:sp>
              <p:nvSpPr>
                <p:cNvPr id="294" name="矩形: 圆角 293">
                  <a:extLst>
                    <a:ext uri="{FF2B5EF4-FFF2-40B4-BE49-F238E27FC236}">
                      <a16:creationId xmlns:a16="http://schemas.microsoft.com/office/drawing/2014/main" id="{57261ACF-606B-4C2D-AF1C-1B38D0D31257}"/>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5" name="矩形: 圆角 294">
                  <a:extLst>
                    <a:ext uri="{FF2B5EF4-FFF2-40B4-BE49-F238E27FC236}">
                      <a16:creationId xmlns:a16="http://schemas.microsoft.com/office/drawing/2014/main" id="{BA2B18A4-FD32-4787-9481-8B356348A56A}"/>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6" name="矩形: 圆角 295">
                  <a:extLst>
                    <a:ext uri="{FF2B5EF4-FFF2-40B4-BE49-F238E27FC236}">
                      <a16:creationId xmlns:a16="http://schemas.microsoft.com/office/drawing/2014/main" id="{8D042558-90EE-4FF4-B351-F1C7CE45639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监控</a:t>
                  </a:r>
                </a:p>
              </p:txBody>
            </p:sp>
          </p:grpSp>
          <p:grpSp>
            <p:nvGrpSpPr>
              <p:cNvPr id="277" name="组合 276">
                <a:extLst>
                  <a:ext uri="{FF2B5EF4-FFF2-40B4-BE49-F238E27FC236}">
                    <a16:creationId xmlns:a16="http://schemas.microsoft.com/office/drawing/2014/main" id="{1B64B7D3-2DDD-480B-946F-FACE40C91DFD}"/>
                  </a:ext>
                </a:extLst>
              </p:cNvPr>
              <p:cNvGrpSpPr/>
              <p:nvPr/>
            </p:nvGrpSpPr>
            <p:grpSpPr>
              <a:xfrm>
                <a:off x="16468096" y="7001865"/>
                <a:ext cx="1603402" cy="805983"/>
                <a:chOff x="2857024" y="8583574"/>
                <a:chExt cx="2309830" cy="1190740"/>
              </a:xfrm>
              <a:solidFill>
                <a:srgbClr val="BFBFBF"/>
              </a:solidFill>
            </p:grpSpPr>
            <p:sp>
              <p:nvSpPr>
                <p:cNvPr id="291" name="矩形: 圆角 290">
                  <a:extLst>
                    <a:ext uri="{FF2B5EF4-FFF2-40B4-BE49-F238E27FC236}">
                      <a16:creationId xmlns:a16="http://schemas.microsoft.com/office/drawing/2014/main" id="{2E28D3AE-D007-4F33-B77C-73B25D71EB6E}"/>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2" name="矩形: 圆角 291">
                  <a:extLst>
                    <a:ext uri="{FF2B5EF4-FFF2-40B4-BE49-F238E27FC236}">
                      <a16:creationId xmlns:a16="http://schemas.microsoft.com/office/drawing/2014/main" id="{398F4D99-51C6-4F6A-9D43-C011025C5572}"/>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3" name="矩形: 圆角 292">
                  <a:extLst>
                    <a:ext uri="{FF2B5EF4-FFF2-40B4-BE49-F238E27FC236}">
                      <a16:creationId xmlns:a16="http://schemas.microsoft.com/office/drawing/2014/main" id="{1D616A29-E965-447E-9212-EBD86FABC6FB}"/>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告警</a:t>
                  </a:r>
                </a:p>
              </p:txBody>
            </p:sp>
          </p:grpSp>
          <p:grpSp>
            <p:nvGrpSpPr>
              <p:cNvPr id="278" name="组合 277">
                <a:extLst>
                  <a:ext uri="{FF2B5EF4-FFF2-40B4-BE49-F238E27FC236}">
                    <a16:creationId xmlns:a16="http://schemas.microsoft.com/office/drawing/2014/main" id="{B1F0EA4E-4AD8-4C73-97CC-B625566EE0D5}"/>
                  </a:ext>
                </a:extLst>
              </p:cNvPr>
              <p:cNvGrpSpPr/>
              <p:nvPr/>
            </p:nvGrpSpPr>
            <p:grpSpPr>
              <a:xfrm>
                <a:off x="16468096" y="10551461"/>
                <a:ext cx="1603402" cy="805984"/>
                <a:chOff x="2857024" y="8583574"/>
                <a:chExt cx="2309830" cy="1190742"/>
              </a:xfrm>
              <a:solidFill>
                <a:srgbClr val="BFBFBF"/>
              </a:solidFill>
            </p:grpSpPr>
            <p:sp>
              <p:nvSpPr>
                <p:cNvPr id="288" name="矩形: 圆角 287">
                  <a:extLst>
                    <a:ext uri="{FF2B5EF4-FFF2-40B4-BE49-F238E27FC236}">
                      <a16:creationId xmlns:a16="http://schemas.microsoft.com/office/drawing/2014/main" id="{50000C24-17F2-4A41-90BA-FEC8D1A01242}"/>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9" name="矩形: 圆角 288">
                  <a:extLst>
                    <a:ext uri="{FF2B5EF4-FFF2-40B4-BE49-F238E27FC236}">
                      <a16:creationId xmlns:a16="http://schemas.microsoft.com/office/drawing/2014/main" id="{B9A126F1-C541-4252-8C59-8697CC521DB1}"/>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0" name="矩形: 圆角 289">
                  <a:extLst>
                    <a:ext uri="{FF2B5EF4-FFF2-40B4-BE49-F238E27FC236}">
                      <a16:creationId xmlns:a16="http://schemas.microsoft.com/office/drawing/2014/main" id="{0ABE9A50-7ED6-42D2-8BD7-3CAE97A7FBF6}"/>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资源管理</a:t>
                  </a:r>
                </a:p>
              </p:txBody>
            </p:sp>
          </p:grpSp>
          <p:grpSp>
            <p:nvGrpSpPr>
              <p:cNvPr id="279" name="组合 278">
                <a:extLst>
                  <a:ext uri="{FF2B5EF4-FFF2-40B4-BE49-F238E27FC236}">
                    <a16:creationId xmlns:a16="http://schemas.microsoft.com/office/drawing/2014/main" id="{F3C44BC0-FC19-482C-AF43-3DEBF04E9365}"/>
                  </a:ext>
                </a:extLst>
              </p:cNvPr>
              <p:cNvGrpSpPr/>
              <p:nvPr/>
            </p:nvGrpSpPr>
            <p:grpSpPr>
              <a:xfrm>
                <a:off x="16468096" y="8185063"/>
                <a:ext cx="1603402" cy="805984"/>
                <a:chOff x="2857024" y="8583574"/>
                <a:chExt cx="2309830" cy="1190742"/>
              </a:xfrm>
              <a:solidFill>
                <a:srgbClr val="BFBFBF"/>
              </a:solidFill>
            </p:grpSpPr>
            <p:sp>
              <p:nvSpPr>
                <p:cNvPr id="285" name="矩形: 圆角 284">
                  <a:extLst>
                    <a:ext uri="{FF2B5EF4-FFF2-40B4-BE49-F238E27FC236}">
                      <a16:creationId xmlns:a16="http://schemas.microsoft.com/office/drawing/2014/main" id="{6F7FAC23-BEE6-4A9B-AECD-7F33F0FBF32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6" name="矩形: 圆角 285">
                  <a:extLst>
                    <a:ext uri="{FF2B5EF4-FFF2-40B4-BE49-F238E27FC236}">
                      <a16:creationId xmlns:a16="http://schemas.microsoft.com/office/drawing/2014/main" id="{68664A00-E44A-4365-A88D-E3E78903EED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7" name="矩形: 圆角 286">
                  <a:extLst>
                    <a:ext uri="{FF2B5EF4-FFF2-40B4-BE49-F238E27FC236}">
                      <a16:creationId xmlns:a16="http://schemas.microsoft.com/office/drawing/2014/main" id="{B6FECD8F-CB09-4717-AC42-7D28551CFA3B}"/>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灰度</a:t>
                  </a:r>
                </a:p>
              </p:txBody>
            </p:sp>
          </p:grpSp>
          <p:grpSp>
            <p:nvGrpSpPr>
              <p:cNvPr id="280" name="组合 279">
                <a:extLst>
                  <a:ext uri="{FF2B5EF4-FFF2-40B4-BE49-F238E27FC236}">
                    <a16:creationId xmlns:a16="http://schemas.microsoft.com/office/drawing/2014/main" id="{53A10615-D12E-43B5-8381-7FECC33DFD9F}"/>
                  </a:ext>
                </a:extLst>
              </p:cNvPr>
              <p:cNvGrpSpPr/>
              <p:nvPr/>
            </p:nvGrpSpPr>
            <p:grpSpPr>
              <a:xfrm>
                <a:off x="16468096" y="9368262"/>
                <a:ext cx="1603402" cy="805984"/>
                <a:chOff x="2857024" y="8583574"/>
                <a:chExt cx="2309830" cy="1190742"/>
              </a:xfrm>
              <a:solidFill>
                <a:srgbClr val="BFBFBF"/>
              </a:solidFill>
            </p:grpSpPr>
            <p:sp>
              <p:nvSpPr>
                <p:cNvPr id="282" name="矩形: 圆角 281">
                  <a:extLst>
                    <a:ext uri="{FF2B5EF4-FFF2-40B4-BE49-F238E27FC236}">
                      <a16:creationId xmlns:a16="http://schemas.microsoft.com/office/drawing/2014/main" id="{9A1134D2-BBC7-473F-92EA-667128B3E2F3}"/>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3" name="矩形: 圆角 282">
                  <a:extLst>
                    <a:ext uri="{FF2B5EF4-FFF2-40B4-BE49-F238E27FC236}">
                      <a16:creationId xmlns:a16="http://schemas.microsoft.com/office/drawing/2014/main" id="{27B5C5CA-5947-40A0-BCFE-FDBA596D818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4" name="矩形: 圆角 283">
                  <a:extLst>
                    <a:ext uri="{FF2B5EF4-FFF2-40B4-BE49-F238E27FC236}">
                      <a16:creationId xmlns:a16="http://schemas.microsoft.com/office/drawing/2014/main" id="{706A90CE-5261-4CD7-9974-508368FD943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容器</a:t>
                  </a:r>
                </a:p>
              </p:txBody>
            </p:sp>
          </p:grpSp>
          <p:sp>
            <p:nvSpPr>
              <p:cNvPr id="281" name="文本框 280">
                <a:extLst>
                  <a:ext uri="{FF2B5EF4-FFF2-40B4-BE49-F238E27FC236}">
                    <a16:creationId xmlns:a16="http://schemas.microsoft.com/office/drawing/2014/main" id="{27129EB4-F5BA-43DA-850C-3339B91148A3}"/>
                  </a:ext>
                </a:extLst>
              </p:cNvPr>
              <p:cNvSpPr txBox="1"/>
              <p:nvPr/>
            </p:nvSpPr>
            <p:spPr>
              <a:xfrm>
                <a:off x="16469943" y="2401766"/>
                <a:ext cx="1601555" cy="461665"/>
              </a:xfrm>
              <a:prstGeom prst="rect">
                <a:avLst/>
              </a:prstGeom>
              <a:noFill/>
            </p:spPr>
            <p:txBody>
              <a:bodyPr wrap="square" rtlCol="0">
                <a:spAutoFit/>
              </a:bodyPr>
              <a:lstStyle/>
              <a:p>
                <a:pPr algn="ctr"/>
                <a:r>
                  <a:rPr lang="en-US" altLang="zh-CN" sz="2400" b="1" dirty="0">
                    <a:solidFill>
                      <a:srgbClr val="20497D"/>
                    </a:solidFill>
                    <a:latin typeface="微软雅黑" panose="020B0503020204020204" pitchFamily="34" charset="-122"/>
                    <a:ea typeface="微软雅黑" panose="020B0503020204020204" pitchFamily="34" charset="-122"/>
                  </a:rPr>
                  <a:t>DevOps</a:t>
                </a: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311" name="矩形 310">
                <a:extLst>
                  <a:ext uri="{FF2B5EF4-FFF2-40B4-BE49-F238E27FC236}">
                    <a16:creationId xmlns:a16="http://schemas.microsoft.com/office/drawing/2014/main" id="{0B02957F-D353-4BC9-AF93-1923999980C2}"/>
                  </a:ext>
                </a:extLst>
              </p:cNvPr>
              <p:cNvSpPr/>
              <p:nvPr/>
            </p:nvSpPr>
            <p:spPr>
              <a:xfrm rot="5400000">
                <a:off x="12963340" y="6260178"/>
                <a:ext cx="8568243" cy="223474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nvGrpSpPr>
              <p:cNvPr id="312" name="组合 311">
                <a:extLst>
                  <a:ext uri="{FF2B5EF4-FFF2-40B4-BE49-F238E27FC236}">
                    <a16:creationId xmlns:a16="http://schemas.microsoft.com/office/drawing/2014/main" id="{714BD865-B3EF-4BBE-AF35-632813749EFD}"/>
                  </a:ext>
                </a:extLst>
              </p:cNvPr>
              <p:cNvGrpSpPr/>
              <p:nvPr/>
            </p:nvGrpSpPr>
            <p:grpSpPr>
              <a:xfrm>
                <a:off x="16468095" y="3452271"/>
                <a:ext cx="1603402" cy="805983"/>
                <a:chOff x="2857024" y="8583574"/>
                <a:chExt cx="2309830" cy="1190740"/>
              </a:xfrm>
              <a:solidFill>
                <a:srgbClr val="BFBFBF"/>
              </a:solidFill>
            </p:grpSpPr>
            <p:sp>
              <p:nvSpPr>
                <p:cNvPr id="313" name="矩形: 圆角 312">
                  <a:extLst>
                    <a:ext uri="{FF2B5EF4-FFF2-40B4-BE49-F238E27FC236}">
                      <a16:creationId xmlns:a16="http://schemas.microsoft.com/office/drawing/2014/main" id="{298698A5-2032-41EB-8198-874FF569D8A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4" name="矩形: 圆角 313">
                  <a:extLst>
                    <a:ext uri="{FF2B5EF4-FFF2-40B4-BE49-F238E27FC236}">
                      <a16:creationId xmlns:a16="http://schemas.microsoft.com/office/drawing/2014/main" id="{DBA3F8C1-666A-49E8-9E7B-29C103F8FE5E}"/>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5" name="矩形: 圆角 314">
                  <a:extLst>
                    <a:ext uri="{FF2B5EF4-FFF2-40B4-BE49-F238E27FC236}">
                      <a16:creationId xmlns:a16="http://schemas.microsoft.com/office/drawing/2014/main" id="{0C4FC111-6A66-4797-8B6A-7B712CFBF932}"/>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2"/>
                      </a:solidFill>
                      <a:latin typeface="微软雅黑" panose="020B0503020204020204" pitchFamily="34" charset="-122"/>
                      <a:ea typeface="微软雅黑" panose="020B0503020204020204" pitchFamily="34" charset="-122"/>
                    </a:rPr>
                    <a:t>CI/CD</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grpSp>
          <p:grpSp>
            <p:nvGrpSpPr>
              <p:cNvPr id="316" name="组合 315">
                <a:extLst>
                  <a:ext uri="{FF2B5EF4-FFF2-40B4-BE49-F238E27FC236}">
                    <a16:creationId xmlns:a16="http://schemas.microsoft.com/office/drawing/2014/main" id="{1196AD4B-1A6D-46D5-9CE6-6A9362EB47FE}"/>
                  </a:ext>
                </a:extLst>
              </p:cNvPr>
              <p:cNvGrpSpPr/>
              <p:nvPr/>
            </p:nvGrpSpPr>
            <p:grpSpPr>
              <a:xfrm>
                <a:off x="16468095" y="4635469"/>
                <a:ext cx="1603402" cy="805983"/>
                <a:chOff x="2857024" y="8583574"/>
                <a:chExt cx="2309830" cy="1190740"/>
              </a:xfrm>
              <a:solidFill>
                <a:srgbClr val="BFBFBF"/>
              </a:solidFill>
            </p:grpSpPr>
            <p:sp>
              <p:nvSpPr>
                <p:cNvPr id="317" name="矩形: 圆角 316">
                  <a:extLst>
                    <a:ext uri="{FF2B5EF4-FFF2-40B4-BE49-F238E27FC236}">
                      <a16:creationId xmlns:a16="http://schemas.microsoft.com/office/drawing/2014/main" id="{0A219BF5-E3A3-4A46-A569-88D86A5D8FF3}"/>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8" name="矩形: 圆角 317">
                  <a:extLst>
                    <a:ext uri="{FF2B5EF4-FFF2-40B4-BE49-F238E27FC236}">
                      <a16:creationId xmlns:a16="http://schemas.microsoft.com/office/drawing/2014/main" id="{D088BC4E-E038-4ADA-BEF8-F59A0F694E9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9" name="矩形: 圆角 318">
                  <a:extLst>
                    <a:ext uri="{FF2B5EF4-FFF2-40B4-BE49-F238E27FC236}">
                      <a16:creationId xmlns:a16="http://schemas.microsoft.com/office/drawing/2014/main" id="{6A8F0043-21F0-4C69-8152-FD40E5903F65}"/>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容灾</a:t>
                  </a:r>
                </a:p>
              </p:txBody>
            </p:sp>
          </p:grpSp>
          <p:grpSp>
            <p:nvGrpSpPr>
              <p:cNvPr id="320" name="组合 319">
                <a:extLst>
                  <a:ext uri="{FF2B5EF4-FFF2-40B4-BE49-F238E27FC236}">
                    <a16:creationId xmlns:a16="http://schemas.microsoft.com/office/drawing/2014/main" id="{2885683C-8F14-46EA-A723-45F86E268790}"/>
                  </a:ext>
                </a:extLst>
              </p:cNvPr>
              <p:cNvGrpSpPr/>
              <p:nvPr/>
            </p:nvGrpSpPr>
            <p:grpSpPr>
              <a:xfrm>
                <a:off x="16468095" y="5818667"/>
                <a:ext cx="1603402" cy="805983"/>
                <a:chOff x="2857024" y="8583574"/>
                <a:chExt cx="2309830" cy="1190740"/>
              </a:xfrm>
              <a:solidFill>
                <a:srgbClr val="BFBFBF"/>
              </a:solidFill>
            </p:grpSpPr>
            <p:sp>
              <p:nvSpPr>
                <p:cNvPr id="321" name="矩形: 圆角 320">
                  <a:extLst>
                    <a:ext uri="{FF2B5EF4-FFF2-40B4-BE49-F238E27FC236}">
                      <a16:creationId xmlns:a16="http://schemas.microsoft.com/office/drawing/2014/main" id="{83838597-7472-4FCC-810B-422FB1BCCCBB}"/>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2" name="矩形: 圆角 321">
                  <a:extLst>
                    <a:ext uri="{FF2B5EF4-FFF2-40B4-BE49-F238E27FC236}">
                      <a16:creationId xmlns:a16="http://schemas.microsoft.com/office/drawing/2014/main" id="{B8802752-7C60-40B9-ACA5-3F21BED79BB4}"/>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3" name="矩形: 圆角 322">
                  <a:extLst>
                    <a:ext uri="{FF2B5EF4-FFF2-40B4-BE49-F238E27FC236}">
                      <a16:creationId xmlns:a16="http://schemas.microsoft.com/office/drawing/2014/main" id="{5E2FEF12-7B4E-4369-84A3-2D71179D1241}"/>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监控</a:t>
                  </a:r>
                </a:p>
              </p:txBody>
            </p:sp>
          </p:grpSp>
          <p:grpSp>
            <p:nvGrpSpPr>
              <p:cNvPr id="324" name="组合 323">
                <a:extLst>
                  <a:ext uri="{FF2B5EF4-FFF2-40B4-BE49-F238E27FC236}">
                    <a16:creationId xmlns:a16="http://schemas.microsoft.com/office/drawing/2014/main" id="{F606BC79-7EE3-427B-B24E-34B76C518897}"/>
                  </a:ext>
                </a:extLst>
              </p:cNvPr>
              <p:cNvGrpSpPr/>
              <p:nvPr/>
            </p:nvGrpSpPr>
            <p:grpSpPr>
              <a:xfrm>
                <a:off x="16468095" y="7001865"/>
                <a:ext cx="1603402" cy="805983"/>
                <a:chOff x="2857024" y="8583574"/>
                <a:chExt cx="2309830" cy="1190740"/>
              </a:xfrm>
              <a:solidFill>
                <a:srgbClr val="BFBFBF"/>
              </a:solidFill>
            </p:grpSpPr>
            <p:sp>
              <p:nvSpPr>
                <p:cNvPr id="325" name="矩形: 圆角 324">
                  <a:extLst>
                    <a:ext uri="{FF2B5EF4-FFF2-40B4-BE49-F238E27FC236}">
                      <a16:creationId xmlns:a16="http://schemas.microsoft.com/office/drawing/2014/main" id="{227F7AEA-28C3-4BE3-9705-4128D8E7691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6" name="矩形: 圆角 325">
                  <a:extLst>
                    <a:ext uri="{FF2B5EF4-FFF2-40B4-BE49-F238E27FC236}">
                      <a16:creationId xmlns:a16="http://schemas.microsoft.com/office/drawing/2014/main" id="{2BDF400D-A102-437A-9F36-EC0250B35B7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7" name="矩形: 圆角 326">
                  <a:extLst>
                    <a:ext uri="{FF2B5EF4-FFF2-40B4-BE49-F238E27FC236}">
                      <a16:creationId xmlns:a16="http://schemas.microsoft.com/office/drawing/2014/main" id="{7E10A555-D038-4F40-ACCC-5B445502D5FC}"/>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告警</a:t>
                  </a:r>
                </a:p>
              </p:txBody>
            </p:sp>
          </p:grpSp>
          <p:grpSp>
            <p:nvGrpSpPr>
              <p:cNvPr id="328" name="组合 327">
                <a:extLst>
                  <a:ext uri="{FF2B5EF4-FFF2-40B4-BE49-F238E27FC236}">
                    <a16:creationId xmlns:a16="http://schemas.microsoft.com/office/drawing/2014/main" id="{05AB229D-B97F-482A-8BDA-404548450732}"/>
                  </a:ext>
                </a:extLst>
              </p:cNvPr>
              <p:cNvGrpSpPr/>
              <p:nvPr/>
            </p:nvGrpSpPr>
            <p:grpSpPr>
              <a:xfrm>
                <a:off x="16468095" y="10551461"/>
                <a:ext cx="1603402" cy="805984"/>
                <a:chOff x="2857024" y="8583574"/>
                <a:chExt cx="2309830" cy="1190742"/>
              </a:xfrm>
              <a:solidFill>
                <a:srgbClr val="BFBFBF"/>
              </a:solidFill>
            </p:grpSpPr>
            <p:sp>
              <p:nvSpPr>
                <p:cNvPr id="329" name="矩形: 圆角 328">
                  <a:extLst>
                    <a:ext uri="{FF2B5EF4-FFF2-40B4-BE49-F238E27FC236}">
                      <a16:creationId xmlns:a16="http://schemas.microsoft.com/office/drawing/2014/main" id="{9EFBA644-1A4D-4B6A-A197-D98166472699}"/>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0" name="矩形: 圆角 329">
                  <a:extLst>
                    <a:ext uri="{FF2B5EF4-FFF2-40B4-BE49-F238E27FC236}">
                      <a16:creationId xmlns:a16="http://schemas.microsoft.com/office/drawing/2014/main" id="{807FB698-E795-4D3E-A0A9-0A18E43B033E}"/>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1" name="矩形: 圆角 330">
                  <a:extLst>
                    <a:ext uri="{FF2B5EF4-FFF2-40B4-BE49-F238E27FC236}">
                      <a16:creationId xmlns:a16="http://schemas.microsoft.com/office/drawing/2014/main" id="{1D80DA0A-7E2D-4BD3-BAA5-49DBC325EB7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资源管理</a:t>
                  </a:r>
                </a:p>
              </p:txBody>
            </p:sp>
          </p:grpSp>
          <p:grpSp>
            <p:nvGrpSpPr>
              <p:cNvPr id="332" name="组合 331">
                <a:extLst>
                  <a:ext uri="{FF2B5EF4-FFF2-40B4-BE49-F238E27FC236}">
                    <a16:creationId xmlns:a16="http://schemas.microsoft.com/office/drawing/2014/main" id="{F59F5C45-E4F8-42A9-9BD3-1F472D867DA8}"/>
                  </a:ext>
                </a:extLst>
              </p:cNvPr>
              <p:cNvGrpSpPr/>
              <p:nvPr/>
            </p:nvGrpSpPr>
            <p:grpSpPr>
              <a:xfrm>
                <a:off x="16468095" y="8185063"/>
                <a:ext cx="1603402" cy="805984"/>
                <a:chOff x="2857024" y="8583574"/>
                <a:chExt cx="2309830" cy="1190742"/>
              </a:xfrm>
              <a:solidFill>
                <a:srgbClr val="BFBFBF"/>
              </a:solidFill>
            </p:grpSpPr>
            <p:sp>
              <p:nvSpPr>
                <p:cNvPr id="333" name="矩形: 圆角 332">
                  <a:extLst>
                    <a:ext uri="{FF2B5EF4-FFF2-40B4-BE49-F238E27FC236}">
                      <a16:creationId xmlns:a16="http://schemas.microsoft.com/office/drawing/2014/main" id="{E3915AFA-4CBF-4882-BA80-0269DBD403E7}"/>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4" name="矩形: 圆角 333">
                  <a:extLst>
                    <a:ext uri="{FF2B5EF4-FFF2-40B4-BE49-F238E27FC236}">
                      <a16:creationId xmlns:a16="http://schemas.microsoft.com/office/drawing/2014/main" id="{A8132088-11D8-4A81-8DDF-985CB4B20ABB}"/>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5" name="矩形: 圆角 334">
                  <a:extLst>
                    <a:ext uri="{FF2B5EF4-FFF2-40B4-BE49-F238E27FC236}">
                      <a16:creationId xmlns:a16="http://schemas.microsoft.com/office/drawing/2014/main" id="{6AD512CA-A22A-40B9-B674-68A6947149F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灰度</a:t>
                  </a:r>
                </a:p>
              </p:txBody>
            </p:sp>
          </p:grpSp>
          <p:grpSp>
            <p:nvGrpSpPr>
              <p:cNvPr id="336" name="组合 335">
                <a:extLst>
                  <a:ext uri="{FF2B5EF4-FFF2-40B4-BE49-F238E27FC236}">
                    <a16:creationId xmlns:a16="http://schemas.microsoft.com/office/drawing/2014/main" id="{94A23138-A8B2-4A5B-9EE3-FC4BB4530E84}"/>
                  </a:ext>
                </a:extLst>
              </p:cNvPr>
              <p:cNvGrpSpPr/>
              <p:nvPr/>
            </p:nvGrpSpPr>
            <p:grpSpPr>
              <a:xfrm>
                <a:off x="16468095" y="9368262"/>
                <a:ext cx="1603402" cy="805984"/>
                <a:chOff x="2857024" y="8583574"/>
                <a:chExt cx="2309830" cy="1190742"/>
              </a:xfrm>
              <a:solidFill>
                <a:srgbClr val="BFBFBF"/>
              </a:solidFill>
            </p:grpSpPr>
            <p:sp>
              <p:nvSpPr>
                <p:cNvPr id="337" name="矩形: 圆角 336">
                  <a:extLst>
                    <a:ext uri="{FF2B5EF4-FFF2-40B4-BE49-F238E27FC236}">
                      <a16:creationId xmlns:a16="http://schemas.microsoft.com/office/drawing/2014/main" id="{3FC50926-1458-4406-A7EF-ED4833F32A84}"/>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8" name="矩形: 圆角 337">
                  <a:extLst>
                    <a:ext uri="{FF2B5EF4-FFF2-40B4-BE49-F238E27FC236}">
                      <a16:creationId xmlns:a16="http://schemas.microsoft.com/office/drawing/2014/main" id="{DCACB00A-95A8-4517-9AC0-3F37D70530F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9" name="矩形: 圆角 338">
                  <a:extLst>
                    <a:ext uri="{FF2B5EF4-FFF2-40B4-BE49-F238E27FC236}">
                      <a16:creationId xmlns:a16="http://schemas.microsoft.com/office/drawing/2014/main" id="{13C3AEDF-90A5-4AE6-BA79-970ED92D6CD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容器</a:t>
                  </a:r>
                </a:p>
              </p:txBody>
            </p:sp>
          </p:grpSp>
        </p:grpSp>
      </p:grpSp>
    </p:spTree>
    <p:extLst>
      <p:ext uri="{BB962C8B-B14F-4D97-AF65-F5344CB8AC3E}">
        <p14:creationId xmlns:p14="http://schemas.microsoft.com/office/powerpoint/2010/main" val="376739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2699354" y="2483163"/>
            <a:ext cx="412929" cy="10476840"/>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56743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21716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635781"/>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221469" y="10396127"/>
            <a:ext cx="2373798"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270806" y="7635199"/>
            <a:ext cx="2373797" cy="830997"/>
          </a:xfrm>
          <a:prstGeom prst="rect">
            <a:avLst/>
          </a:prstGeom>
          <a:noFill/>
        </p:spPr>
        <p:txBody>
          <a:bodyPr wrap="square" rtlCol="0">
            <a:spAutoFit/>
          </a:bodyPr>
          <a:lstStyle/>
          <a:p>
            <a:pPr algn="r"/>
            <a:r>
              <a:rPr lang="zh-CN" altLang="en-US" sz="4800"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632887" y="4407238"/>
            <a:ext cx="2030064"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cs typeface="+mn-ea"/>
                <a:sym typeface="+mn-lt"/>
              </a:rPr>
              <a:t>高性能</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2904832" y="4793903"/>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3737569" y="4042920"/>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4013391" y="4417997"/>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2904832" y="8030966"/>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3737569" y="7273710"/>
            <a:ext cx="1411026" cy="1501967"/>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4013391" y="7642809"/>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2904832" y="10756649"/>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3737569" y="10030056"/>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4013391" y="10393175"/>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5980184" y="4042920"/>
            <a:ext cx="13218153" cy="4162871"/>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用于评估一个系统处理各种任务的能力。</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吞吐量</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：系统在一定时间内可以处理的任务数。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QPS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，即每秒查询数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TPS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，即每秒事务数</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响应时间</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：系统响应一个请求或输入需要花费的时间。</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6046137" y="8657048"/>
            <a:ext cx="14500197" cy="838884"/>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指的是系统在面对各种异常时可以正确提供服务的能力。</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6046140" y="9947189"/>
            <a:ext cx="14326712" cy="1669881"/>
          </a:xfrm>
          <a:prstGeom prst="rect">
            <a:avLst/>
          </a:prstGeom>
          <a:noFill/>
        </p:spPr>
        <p:txBody>
          <a:bodyPr wrap="square" rtlCol="0">
            <a:spAutoFit/>
          </a:bodyPr>
          <a:lstStyle/>
          <a:p>
            <a:pPr>
              <a:lnSpc>
                <a:spcPct val="150000"/>
              </a:lnSpc>
              <a:spcBef>
                <a:spcPct val="20000"/>
              </a:spcBef>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指的是分布式系统通过扩展集群机器规模提高系统性能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吞吐、响应时间、 完成时间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、存储容量、计算能力的特性。</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5980184" y="2361828"/>
            <a:ext cx="11822467" cy="790216"/>
          </a:xfrm>
          <a:prstGeom prst="rect">
            <a:avLst/>
          </a:prstGeom>
        </p:spPr>
        <p:txBody>
          <a:bodyPr wrap="none">
            <a:spAutoFit/>
          </a:bodyPr>
          <a:lstStyle/>
          <a:p>
            <a:r>
              <a:rPr lang="zh-CN" altLang="en-US" sz="4535"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1719036" y="2041314"/>
            <a:ext cx="20021077" cy="9579310"/>
            <a:chOff x="866136" y="899417"/>
            <a:chExt cx="10594768" cy="5069186"/>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dirty="0">
                <a:solidFill>
                  <a:schemeClr val="tx2"/>
                </a:solidFill>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175477"/>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866136" y="1907543"/>
              <a:ext cx="1930003"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566363"/>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21514" y="899417"/>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809716"/>
              <a:ext cx="3170944" cy="1566363"/>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89492"/>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566363"/>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1501547" y="3925846"/>
              <a:ext cx="2662915"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132656" tIns="66329" rIns="132656" bIns="66329" numCol="1" anchor="t" anchorCtr="0" compatLnSpc="1"/>
            <a:lstStyle/>
            <a:p>
              <a:endParaRPr lang="zh-CN" altLang="en-US" sz="1956">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sz="6425">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0310733" y="3729261"/>
            <a:ext cx="11634253" cy="5224828"/>
          </a:xfrm>
          <a:prstGeom prst="rect">
            <a:avLst/>
          </a:prstGeom>
        </p:spPr>
        <p:txBody>
          <a:bodyPr wrap="square">
            <a:spAutoFit/>
          </a:bodyPr>
          <a:lstStyle/>
          <a:p>
            <a:pPr>
              <a:lnSpc>
                <a:spcPct val="150000"/>
              </a:lnSpc>
            </a:pPr>
            <a:r>
              <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800" b="1" dirty="0">
                <a:solidFill>
                  <a:srgbClr val="D67A71"/>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a:t>
            </a: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 y="2200943"/>
            <a:ext cx="9593215" cy="914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g">
            <a:extLst>
              <a:ext uri="{FF2B5EF4-FFF2-40B4-BE49-F238E27FC236}">
                <a16:creationId xmlns:a16="http://schemas.microsoft.com/office/drawing/2014/main" id="{150B6DC2-0FEB-443E-9E4D-A19363A8E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20" y="2857500"/>
            <a:ext cx="7449215" cy="821379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7311514" y="4253334"/>
            <a:ext cx="13365725" cy="4154984"/>
          </a:xfrm>
          <a:prstGeom prst="rect">
            <a:avLst/>
          </a:prstGeom>
        </p:spPr>
        <p:txBody>
          <a:bodyPr wrap="square">
            <a:spAutoFit/>
          </a:bodyPr>
          <a:lstStyle/>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基本可用：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允许系统不同节点的数据副本进行同步的过程存在故障的时候，保证核心可用，允许损失部分可用性。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软状态：</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允许系统中的数据存在中间状态延时。</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a:t>
            </a:r>
          </a:p>
        </p:txBody>
      </p:sp>
      <p:sp>
        <p:nvSpPr>
          <p:cNvPr id="9" name="矩形 8">
            <a:extLst>
              <a:ext uri="{FF2B5EF4-FFF2-40B4-BE49-F238E27FC236}">
                <a16:creationId xmlns:a16="http://schemas.microsoft.com/office/drawing/2014/main" id="{434111AD-4557-43E8-B5AB-05C4A481D7BC}"/>
              </a:ext>
            </a:extLst>
          </p:cNvPr>
          <p:cNvSpPr/>
          <p:nvPr/>
        </p:nvSpPr>
        <p:spPr>
          <a:xfrm>
            <a:off x="7087493" y="8935367"/>
            <a:ext cx="15005591" cy="988347"/>
          </a:xfrm>
          <a:prstGeom prst="rect">
            <a:avLst/>
          </a:prstGeom>
        </p:spPr>
        <p:txBody>
          <a:bodyPr wrap="square">
            <a:spAutoFit/>
          </a:bodyPr>
          <a:lstStyle/>
          <a:p>
            <a:pPr algn="ct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cs typeface="+mn-ea"/>
              </a:rPr>
              <a:t>BASE 定理是对 CAP 中一致性和可用性权衡的结果。</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9792929" y="2507464"/>
            <a:ext cx="11726408" cy="7370223"/>
          </a:xfrm>
          <a:prstGeom prst="rect">
            <a:avLst/>
          </a:prstGeom>
        </p:spPr>
        <p:txBody>
          <a:bodyPr wrap="square">
            <a:spAutoFit/>
          </a:bodyPr>
          <a:lstStyle/>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40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40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4000" b="1" dirty="0">
                <a:solidFill>
                  <a:srgbClr val="788BA9"/>
                </a:solidFill>
                <a:latin typeface="微软雅黑" panose="020B0503020204020204" pitchFamily="34" charset="-122"/>
                <a:ea typeface="微软雅黑" panose="020B0503020204020204" pitchFamily="34" charset="-122"/>
                <a:cs typeface="+mn-ea"/>
              </a:rPr>
              <a:t>）算法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sz="4000" b="1" dirty="0">
                <a:solidFill>
                  <a:srgbClr val="788BA9"/>
                </a:solidFill>
                <a:latin typeface="微软雅黑" panose="020B0503020204020204" pitchFamily="34" charset="-122"/>
                <a:ea typeface="微软雅黑" panose="020B0503020204020204" pitchFamily="34" charset="-122"/>
                <a:cs typeface="+mn-ea"/>
              </a:rPr>
              <a:t>2N+1</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sz="4000" b="1" dirty="0">
                <a:solidFill>
                  <a:srgbClr val="788BA9"/>
                </a:solidFill>
                <a:latin typeface="微软雅黑" panose="020B0503020204020204" pitchFamily="34" charset="-122"/>
                <a:ea typeface="微软雅黑" panose="020B0503020204020204" pitchFamily="34" charset="-122"/>
                <a:cs typeface="+mn-ea"/>
              </a:rPr>
              <a:t>N + 1</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D7256615-C250-4B52-A848-AD63FC105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 y="2596608"/>
            <a:ext cx="9070228" cy="841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558" y="1428622"/>
            <a:ext cx="15414724" cy="69184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913289" y="8779778"/>
            <a:ext cx="19899262" cy="3676904"/>
          </a:xfrm>
          <a:prstGeom prst="rect">
            <a:avLst/>
          </a:prstGeom>
        </p:spPr>
        <p:txBody>
          <a:bodyPr wrap="square">
            <a:spAutoFit/>
          </a:bodyPr>
          <a:lstStyle/>
          <a:p>
            <a:pPr>
              <a:lnSpc>
                <a:spcPct val="150000"/>
              </a:lnSpc>
            </a:pPr>
            <a:r>
              <a:rPr lang="en-US" altLang="zh-CN" sz="4000" b="1" dirty="0">
                <a:solidFill>
                  <a:srgbClr val="D67A71"/>
                </a:solidFill>
                <a:latin typeface="微软雅黑" panose="020B0503020204020204" pitchFamily="34" charset="-122"/>
                <a:ea typeface="微软雅黑" panose="020B0503020204020204" pitchFamily="34" charset="-122"/>
                <a:cs typeface="+mn-ea"/>
              </a:rPr>
              <a:t>Raft </a:t>
            </a:r>
            <a:r>
              <a:rPr lang="zh-CN" altLang="en-US" sz="4000" b="1" dirty="0">
                <a:solidFill>
                  <a:srgbClr val="D67A71"/>
                </a:solidFill>
                <a:latin typeface="微软雅黑" panose="020B0503020204020204" pitchFamily="34" charset="-122"/>
                <a:ea typeface="微软雅黑" panose="020B0503020204020204" pitchFamily="34" charset="-122"/>
                <a:cs typeface="+mn-ea"/>
              </a:rPr>
              <a:t>是一种为了管理日志复制的分布式共识性算法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b="1" dirty="0">
                <a:solidFill>
                  <a:srgbClr val="788BA9"/>
                </a:solidFill>
                <a:latin typeface="微软雅黑" panose="020B0503020204020204" pitchFamily="34" charset="-122"/>
                <a:ea typeface="微软雅黑" panose="020B0503020204020204" pitchFamily="34" charset="-122"/>
                <a:cs typeface="+mn-ea"/>
              </a:rPr>
              <a:t>Raft </a:t>
            </a:r>
            <a:r>
              <a:rPr lang="zh-CN" altLang="en-US" sz="4000" b="1"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4000" b="1" dirty="0">
                <a:solidFill>
                  <a:srgbClr val="788BA9"/>
                </a:solidFill>
                <a:latin typeface="微软雅黑" panose="020B0503020204020204" pitchFamily="34" charset="-122"/>
                <a:ea typeface="微软雅黑" panose="020B0503020204020204" pitchFamily="34" charset="-122"/>
                <a:cs typeface="+mn-ea"/>
              </a:rPr>
              <a:t>CAP </a:t>
            </a:r>
            <a:r>
              <a:rPr lang="zh-CN" altLang="en-US" sz="4000" b="1"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4000" b="1" dirty="0">
                <a:solidFill>
                  <a:srgbClr val="788BA9"/>
                </a:solidFill>
                <a:latin typeface="微软雅黑" panose="020B0503020204020204" pitchFamily="34" charset="-122"/>
                <a:ea typeface="微软雅黑" panose="020B0503020204020204" pitchFamily="34" charset="-122"/>
                <a:cs typeface="+mn-ea"/>
              </a:rPr>
              <a:t>CP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5764176" y="6480173"/>
            <a:ext cx="11511039"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8105849" y="10655467"/>
            <a:ext cx="7897948" cy="5482938"/>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8105849" y="-2135694"/>
            <a:ext cx="6854327" cy="5585033"/>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11369259" y="4032833"/>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11369259" y="8520653"/>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10585520" y="11939560"/>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10585520" y="-804153"/>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13593392" y="8329592"/>
            <a:ext cx="8766067" cy="1856466"/>
          </a:xfrm>
          <a:prstGeom prst="rect">
            <a:avLst/>
          </a:prstGeom>
        </p:spPr>
        <p:txBody>
          <a:bodyPr vert="horz" wrap="square" lIns="0" tIns="0" rIns="0" bIns="0" anchor="t" anchorCtr="0">
            <a:noAutofit/>
          </a:bodyPr>
          <a:lstStyle/>
          <a:p>
            <a:pPr>
              <a:lnSpc>
                <a:spcPct val="115000"/>
              </a:lnSpc>
            </a:pPr>
            <a:r>
              <a:rPr lang="zh-CN" altLang="en-US" sz="3779" b="1" dirty="0">
                <a:solidFill>
                  <a:srgbClr val="788BA9"/>
                </a:solidFill>
                <a:cs typeface="+mn-ea"/>
              </a:rPr>
              <a:t>内功心法</a:t>
            </a:r>
            <a:r>
              <a:rPr lang="en-US" altLang="zh-CN" sz="3779" b="1" dirty="0">
                <a:solidFill>
                  <a:srgbClr val="788BA9"/>
                </a:solidFill>
                <a:cs typeface="+mn-ea"/>
              </a:rPr>
              <a:t>——</a:t>
            </a:r>
            <a:r>
              <a:rPr lang="zh-CN" altLang="en-US" sz="3779" b="1" dirty="0">
                <a:solidFill>
                  <a:srgbClr val="788BA9"/>
                </a:solidFill>
                <a:cs typeface="+mn-ea"/>
              </a:rPr>
              <a:t>分布式系统知识</a:t>
            </a:r>
            <a:endParaRPr lang="en-US" altLang="zh-CN" sz="3779" b="1" dirty="0">
              <a:solidFill>
                <a:srgbClr val="788BA9"/>
              </a:solidFill>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了解分布式系统架构的核心知识</a:t>
            </a:r>
            <a:endParaRPr lang="en-US" altLang="zh-CN" sz="3779" dirty="0">
              <a:solidFill>
                <a:schemeClr val="bg1">
                  <a:lumMod val="50000"/>
                </a:schemeClr>
              </a:solidFill>
              <a:latin typeface="+mn-ea"/>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由点成线，由线成面，融会贯通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15261257" y="7232587"/>
            <a:ext cx="3705570"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2874039" y="3556201"/>
            <a:ext cx="5301773" cy="2809660"/>
          </a:xfrm>
          <a:prstGeom prst="rect">
            <a:avLst/>
          </a:prstGeom>
        </p:spPr>
        <p:txBody>
          <a:bodyPr vert="horz" wrap="square" lIns="0" tIns="0" rIns="0" bIns="0" anchor="t" anchorCtr="0">
            <a:noAutofit/>
          </a:bodyPr>
          <a:lstStyle/>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概念繁多</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知识庞杂</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新兴技术层出不穷</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学习曲线比较陡峭</a:t>
            </a:r>
            <a:endParaRPr lang="en-US" altLang="zh-CN" sz="3779"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3214543" y="2425581"/>
            <a:ext cx="4505765"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14526860" y="2294628"/>
            <a:ext cx="5174374" cy="4559503"/>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18" y="6139518"/>
            <a:ext cx="6666265" cy="460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4 -0.22317 L 4.3182E-6 -4.36061E-7 " pathEditMode="relative" rAng="0" ptsTypes="AA">
                                      <p:cBhvr>
                                        <p:cTn id="9" dur="1000" fill="hold"/>
                                        <p:tgtEl>
                                          <p:spTgt spid="97"/>
                                        </p:tgtEl>
                                        <p:attrNameLst>
                                          <p:attrName>ppt_x</p:attrName>
                                          <p:attrName>ppt_y</p:attrName>
                                        </p:attrNameLst>
                                      </p:cBhvr>
                                      <p:rCtr x="8172" y="11159"/>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9 0.22342 L 3.89099E-6 -4.4684E-6 " pathEditMode="relative" rAng="0" ptsTypes="AA">
                                      <p:cBhvr>
                                        <p:cTn id="16" dur="1000" fill="hold"/>
                                        <p:tgtEl>
                                          <p:spTgt spid="3"/>
                                        </p:tgtEl>
                                        <p:attrNameLst>
                                          <p:attrName>ppt_x</p:attrName>
                                          <p:attrName>ppt_y</p:attrName>
                                        </p:attrNameLst>
                                      </p:cBhvr>
                                      <p:rCtr x="-12003" y="-1117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2 1.54826E-6 L -0.10887 1.54826E-6 " pathEditMode="relative" rAng="0" ptsTypes="AA">
                                      <p:cBhvr>
                                        <p:cTn id="38" dur="750" spd="-100000" fill="hold"/>
                                        <p:tgtEl>
                                          <p:spTgt spid="195"/>
                                        </p:tgtEl>
                                        <p:attrNameLst>
                                          <p:attrName>ppt_x</p:attrName>
                                          <p:attrName>ppt_y</p:attrName>
                                        </p:attrNameLst>
                                      </p:cBhvr>
                                      <p:rCtr x="-6208" y="0"/>
                                    </p:animMotion>
                                  </p:childTnLst>
                                </p:cTn>
                              </p:par>
                              <p:par>
                                <p:cTn id="39" presetID="35" presetClass="path" presetSubtype="0" accel="50000" decel="50000" fill="hold" grpId="2" nodeType="withEffect">
                                  <p:stCondLst>
                                    <p:cond delay="1750"/>
                                  </p:stCondLst>
                                  <p:childTnLst>
                                    <p:animMotion origin="layout" path="M 0.01598 1.54826E-6 L 4.45187E-6 1.54826E-6 " pathEditMode="relative" rAng="0" ptsTypes="AA">
                                      <p:cBhvr>
                                        <p:cTn id="40" dur="750" fill="hold"/>
                                        <p:tgtEl>
                                          <p:spTgt spid="195"/>
                                        </p:tgtEl>
                                        <p:attrNameLst>
                                          <p:attrName>ppt_x</p:attrName>
                                          <p:attrName>ppt_y</p:attrName>
                                        </p:attrNameLst>
                                      </p:cBhvr>
                                      <p:rCtr x="-799"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002214"/>
            <a:ext cx="12160443" cy="8127229"/>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11206679" y="3879188"/>
            <a:ext cx="11240365" cy="6373283"/>
          </a:xfrm>
          <a:prstGeom prst="rect">
            <a:avLst/>
          </a:prstGeom>
          <a:noFill/>
        </p:spPr>
        <p:txBody>
          <a:bodyPr wrap="square">
            <a:spAutoFit/>
          </a:bodyPr>
          <a:lstStyle/>
          <a:p>
            <a:pPr algn="l"/>
            <a:r>
              <a:rPr lang="en-US" altLang="zh-CN" sz="4535" dirty="0">
                <a:solidFill>
                  <a:schemeClr val="bg1">
                    <a:lumMod val="50000"/>
                  </a:schemeClr>
                </a:solidFill>
                <a:latin typeface="微软雅黑" panose="020B0503020204020204" pitchFamily="34" charset="-122"/>
                <a:ea typeface="微软雅黑" panose="020B0503020204020204" pitchFamily="34" charset="-122"/>
              </a:rPr>
              <a:t>Gossip </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过程是</a:t>
            </a:r>
            <a:r>
              <a:rPr lang="zh-CN" altLang="en-US" sz="4535" b="1" dirty="0">
                <a:solidFill>
                  <a:srgbClr val="788BA9"/>
                </a:solidFill>
                <a:latin typeface="微软雅黑" panose="020B0503020204020204" pitchFamily="34" charset="-122"/>
                <a:ea typeface="微软雅黑" panose="020B0503020204020204" pitchFamily="34" charset="-122"/>
              </a:rPr>
              <a:t>异步</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的。</a:t>
            </a:r>
            <a:endParaRPr lang="en-US" altLang="zh-CN" sz="4535" dirty="0">
              <a:solidFill>
                <a:schemeClr val="bg1">
                  <a:lumMod val="50000"/>
                </a:schemeClr>
              </a:solidFill>
              <a:latin typeface="微软雅黑" panose="020B0503020204020204" pitchFamily="34" charset="-122"/>
              <a:ea typeface="微软雅黑" panose="020B0503020204020204" pitchFamily="34" charset="-122"/>
            </a:endParaRPr>
          </a:p>
          <a:p>
            <a:pPr algn="l"/>
            <a:endParaRPr lang="en-US" altLang="zh-CN" sz="4535" dirty="0">
              <a:solidFill>
                <a:schemeClr val="bg1">
                  <a:lumMod val="50000"/>
                </a:schemeClr>
              </a:solidFill>
              <a:latin typeface="微软雅黑" panose="020B0503020204020204" pitchFamily="34" charset="-122"/>
              <a:ea typeface="微软雅黑" panose="020B0503020204020204" pitchFamily="34" charset="-122"/>
            </a:endParaRPr>
          </a:p>
          <a:p>
            <a:pPr algn="l"/>
            <a:r>
              <a:rPr lang="en-US" altLang="zh-CN" sz="4535" dirty="0" err="1">
                <a:solidFill>
                  <a:schemeClr val="bg1">
                    <a:lumMod val="50000"/>
                  </a:schemeClr>
                </a:solidFill>
                <a:latin typeface="微软雅黑" panose="020B0503020204020204" pitchFamily="34" charset="-122"/>
                <a:ea typeface="微软雅黑" panose="020B0503020204020204" pitchFamily="34" charset="-122"/>
              </a:rPr>
              <a:t>Goosip</a:t>
            </a:r>
            <a:r>
              <a:rPr lang="en-US" altLang="zh-CN" sz="4535" dirty="0">
                <a:solidFill>
                  <a:schemeClr val="bg1">
                    <a:lumMod val="50000"/>
                  </a:schemeClr>
                </a:solidFill>
                <a:latin typeface="微软雅黑" panose="020B0503020204020204" pitchFamily="34" charset="-122"/>
                <a:ea typeface="微软雅黑" panose="020B0503020204020204" pitchFamily="34" charset="-122"/>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协议的信息传播和扩散通常需要由种子节点发起。整个传播过程可能需要一定的时间。</a:t>
            </a:r>
            <a:endParaRPr lang="en-US" altLang="zh-CN" sz="4535" dirty="0">
              <a:solidFill>
                <a:schemeClr val="bg1">
                  <a:lumMod val="50000"/>
                </a:schemeClr>
              </a:solidFill>
              <a:latin typeface="微软雅黑" panose="020B0503020204020204" pitchFamily="34" charset="-122"/>
              <a:ea typeface="微软雅黑" panose="020B0503020204020204" pitchFamily="34" charset="-122"/>
            </a:endParaRPr>
          </a:p>
          <a:p>
            <a:pPr algn="l"/>
            <a:endParaRPr lang="en-US" altLang="zh-CN" sz="4535"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4535" dirty="0">
                <a:solidFill>
                  <a:schemeClr val="bg1">
                    <a:lumMod val="50000"/>
                  </a:schemeClr>
                </a:solidFill>
                <a:latin typeface="微软雅黑" panose="020B0503020204020204" pitchFamily="34" charset="-122"/>
                <a:ea typeface="微软雅黑" panose="020B0503020204020204" pitchFamily="34" charset="-122"/>
              </a:rPr>
              <a:t>由于不能保证某个时刻所有节点都收到消息，但是理论上最终所有节点都会收到消息，因此它是一个</a:t>
            </a:r>
            <a:r>
              <a:rPr lang="zh-CN" altLang="en-US" sz="4535" b="1" dirty="0">
                <a:solidFill>
                  <a:srgbClr val="788BA9"/>
                </a:solidFill>
                <a:latin typeface="微软雅黑" panose="020B0503020204020204" pitchFamily="34" charset="-122"/>
                <a:ea typeface="微软雅黑" panose="020B0503020204020204" pitchFamily="34" charset="-122"/>
              </a:rPr>
              <a:t>最终一致性协议（</a:t>
            </a:r>
            <a:r>
              <a:rPr lang="en-US" altLang="zh-CN" sz="4535" b="1" dirty="0">
                <a:solidFill>
                  <a:srgbClr val="788BA9"/>
                </a:solidFill>
                <a:latin typeface="微软雅黑" panose="020B0503020204020204" pitchFamily="34" charset="-122"/>
                <a:ea typeface="微软雅黑" panose="020B0503020204020204" pitchFamily="34" charset="-122"/>
              </a:rPr>
              <a:t>BASE</a:t>
            </a:r>
            <a:r>
              <a:rPr lang="zh-CN" altLang="en-US" sz="4535" b="1" dirty="0">
                <a:solidFill>
                  <a:srgbClr val="788BA9"/>
                </a:solidFill>
                <a:latin typeface="微软雅黑" panose="020B0503020204020204" pitchFamily="34" charset="-122"/>
                <a:ea typeface="微软雅黑" panose="020B0503020204020204" pitchFamily="34" charset="-122"/>
              </a:rPr>
              <a:t>）</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32BA0DAD-4DF8-4034-80BB-9726A69714AC}"/>
              </a:ext>
            </a:extLst>
          </p:cNvPr>
          <p:cNvSpPr txBox="1"/>
          <p:nvPr/>
        </p:nvSpPr>
        <p:spPr>
          <a:xfrm>
            <a:off x="1817129" y="2167230"/>
            <a:ext cx="4960245" cy="707886"/>
          </a:xfrm>
          <a:prstGeom prst="rect">
            <a:avLst/>
          </a:prstGeom>
          <a:solidFill>
            <a:srgbClr val="595959"/>
          </a:solidFill>
        </p:spPr>
        <p:txBody>
          <a:bodyPr wrap="square" rtlCol="0">
            <a:spAutoFit/>
          </a:bodyPr>
          <a:lstStyle/>
          <a:p>
            <a:pPr algn="ctr"/>
            <a:r>
              <a:rPr lang="zh-CN" altLang="en-US" sz="4000" b="1" spc="567" dirty="0">
                <a:solidFill>
                  <a:schemeClr val="bg1"/>
                </a:solidFill>
                <a:latin typeface="微软雅黑" panose="020B0503020204020204" pitchFamily="34" charset="-122"/>
                <a:ea typeface="微软雅黑" panose="020B0503020204020204" pitchFamily="34" charset="-122"/>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8908942" y="2167230"/>
            <a:ext cx="4960245" cy="707886"/>
          </a:xfrm>
          <a:prstGeom prst="rect">
            <a:avLst/>
          </a:prstGeom>
          <a:solidFill>
            <a:srgbClr val="595959"/>
          </a:solidFill>
        </p:spPr>
        <p:txBody>
          <a:bodyPr wrap="square" rtlCol="0">
            <a:spAutoFit/>
          </a:bodyPr>
          <a:lstStyle/>
          <a:p>
            <a:pPr algn="ctr"/>
            <a:r>
              <a:rPr lang="zh-CN" altLang="en-US" sz="4000" b="1" spc="567" dirty="0">
                <a:solidFill>
                  <a:schemeClr val="bg1"/>
                </a:solidFill>
                <a:latin typeface="微软雅黑" panose="020B0503020204020204" pitchFamily="34" charset="-122"/>
                <a:ea typeface="微软雅黑" panose="020B0503020204020204" pitchFamily="34" charset="-122"/>
                <a:sym typeface="+mn-lt"/>
              </a:rPr>
              <a:t>分布式特性和分类</a:t>
            </a:r>
            <a:endParaRPr lang="en-US" altLang="zh-CN" sz="4000" b="1" spc="567" dirty="0">
              <a:solidFill>
                <a:schemeClr val="bg1"/>
              </a:solidFill>
              <a:latin typeface="微软雅黑" panose="020B0503020204020204" pitchFamily="34" charset="-122"/>
              <a:ea typeface="微软雅黑" panose="020B0503020204020204" pitchFamily="34" charset="-122"/>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16000752" y="2167230"/>
            <a:ext cx="4960245" cy="707886"/>
          </a:xfrm>
          <a:prstGeom prst="rect">
            <a:avLst/>
          </a:prstGeom>
          <a:solidFill>
            <a:srgbClr val="595959"/>
          </a:solidFill>
        </p:spPr>
        <p:txBody>
          <a:bodyPr wrap="square" rtlCol="0">
            <a:spAutoFit/>
          </a:bodyPr>
          <a:lstStyle/>
          <a:p>
            <a:pPr algn="ctr"/>
            <a:r>
              <a:rPr lang="zh-CN" altLang="en-US" sz="4000" b="1" spc="567" dirty="0">
                <a:solidFill>
                  <a:schemeClr val="bg1"/>
                </a:solidFill>
                <a:latin typeface="微软雅黑" panose="020B0503020204020204" pitchFamily="34" charset="-122"/>
                <a:ea typeface="微软雅黑" panose="020B0503020204020204" pitchFamily="34" charset="-122"/>
                <a:sym typeface="+mn-lt"/>
              </a:rPr>
              <a:t>分布式理论</a:t>
            </a:r>
          </a:p>
        </p:txBody>
      </p:sp>
      <p:sp>
        <p:nvSpPr>
          <p:cNvPr id="37" name="矩形 36">
            <a:extLst>
              <a:ext uri="{FF2B5EF4-FFF2-40B4-BE49-F238E27FC236}">
                <a16:creationId xmlns:a16="http://schemas.microsoft.com/office/drawing/2014/main" id="{74C598E4-96E6-43D4-B83B-E4D24B0AA4EC}"/>
              </a:ext>
            </a:extLst>
          </p:cNvPr>
          <p:cNvSpPr/>
          <p:nvPr/>
        </p:nvSpPr>
        <p:spPr>
          <a:xfrm>
            <a:off x="1819552" y="2920949"/>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4000" dirty="0">
              <a:solidFill>
                <a:srgbClr val="788BA9"/>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0566516C-43FF-4500-9ACF-DD301076DD1E}"/>
              </a:ext>
            </a:extLst>
          </p:cNvPr>
          <p:cNvSpPr/>
          <p:nvPr/>
        </p:nvSpPr>
        <p:spPr>
          <a:xfrm>
            <a:off x="8908941" y="2920949"/>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4000" b="1" dirty="0">
              <a:solidFill>
                <a:srgbClr val="788BA9"/>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17FFDE6-1089-4CBF-9DF4-0DD0B2D42F9A}"/>
              </a:ext>
            </a:extLst>
          </p:cNvPr>
          <p:cNvSpPr/>
          <p:nvPr/>
        </p:nvSpPr>
        <p:spPr>
          <a:xfrm>
            <a:off x="15998330" y="2920949"/>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4000" b="1" dirty="0">
              <a:solidFill>
                <a:srgbClr val="788BA9"/>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7E17B28-0043-4DE2-A039-B27AB27C0C86}"/>
              </a:ext>
            </a:extLst>
          </p:cNvPr>
          <p:cNvSpPr/>
          <p:nvPr/>
        </p:nvSpPr>
        <p:spPr>
          <a:xfrm>
            <a:off x="10355356" y="10049070"/>
            <a:ext cx="10970768" cy="1488100"/>
          </a:xfrm>
          <a:prstGeom prst="rect">
            <a:avLst/>
          </a:prstGeom>
        </p:spPr>
        <p:txBody>
          <a:bodyPr wrap="square">
            <a:spAutoFit/>
          </a:bodyPr>
          <a:lstStyle/>
          <a:p>
            <a:r>
              <a:rPr lang="zh-CN" altLang="en-US" sz="4535" b="1" i="1" dirty="0">
                <a:solidFill>
                  <a:srgbClr val="D67A71"/>
                </a:solidFill>
                <a:latin typeface="微软雅黑" panose="020B0503020204020204" pitchFamily="34" charset="-122"/>
                <a:ea typeface="微软雅黑" panose="020B0503020204020204" pitchFamily="34" charset="-122"/>
              </a:rPr>
              <a:t>分布式的诞生和发展，源于对性能、可用性及可扩展性的不懈追求！</a:t>
            </a:r>
          </a:p>
        </p:txBody>
      </p:sp>
      <p:grpSp>
        <p:nvGrpSpPr>
          <p:cNvPr id="3" name="组合 2">
            <a:extLst>
              <a:ext uri="{FF2B5EF4-FFF2-40B4-BE49-F238E27FC236}">
                <a16:creationId xmlns:a16="http://schemas.microsoft.com/office/drawing/2014/main" id="{9B5A1799-4BDA-408F-AABF-C283886E8A62}"/>
              </a:ext>
            </a:extLst>
          </p:cNvPr>
          <p:cNvGrpSpPr/>
          <p:nvPr/>
        </p:nvGrpSpPr>
        <p:grpSpPr>
          <a:xfrm>
            <a:off x="-407951" y="8148598"/>
            <a:ext cx="8807728" cy="4912350"/>
            <a:chOff x="-407951" y="8148598"/>
            <a:chExt cx="8807728" cy="4912350"/>
          </a:xfrm>
        </p:grpSpPr>
        <p:sp>
          <p:nvSpPr>
            <p:cNvPr id="25" name="椭圆 24">
              <a:extLst>
                <a:ext uri="{FF2B5EF4-FFF2-40B4-BE49-F238E27FC236}">
                  <a16:creationId xmlns:a16="http://schemas.microsoft.com/office/drawing/2014/main" id="{BC142374-0123-487A-8737-9A16D66B9A47}"/>
                </a:ext>
              </a:extLst>
            </p:cNvPr>
            <p:cNvSpPr/>
            <p:nvPr/>
          </p:nvSpPr>
          <p:spPr>
            <a:xfrm rot="9273309" flipH="1" flipV="1">
              <a:off x="8034304" y="11050562"/>
              <a:ext cx="365473" cy="35304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7DA4E03D-A0C2-42C5-8E39-9A8C3D5CD2EB}"/>
                </a:ext>
              </a:extLst>
            </p:cNvPr>
            <p:cNvSpPr/>
            <p:nvPr/>
          </p:nvSpPr>
          <p:spPr>
            <a:xfrm rot="9273309" flipH="1" flipV="1">
              <a:off x="7192373" y="10606518"/>
              <a:ext cx="202654" cy="1957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8" name="任意多边形 2">
              <a:extLst>
                <a:ext uri="{FF2B5EF4-FFF2-40B4-BE49-F238E27FC236}">
                  <a16:creationId xmlns:a16="http://schemas.microsoft.com/office/drawing/2014/main" id="{C5C998C5-3E23-4429-9477-16249F7CABA8}"/>
                </a:ext>
              </a:extLst>
            </p:cNvPr>
            <p:cNvSpPr/>
            <p:nvPr/>
          </p:nvSpPr>
          <p:spPr>
            <a:xfrm>
              <a:off x="4596" y="8776143"/>
              <a:ext cx="6971347" cy="4168937"/>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任意多边形 3">
              <a:extLst>
                <a:ext uri="{FF2B5EF4-FFF2-40B4-BE49-F238E27FC236}">
                  <a16:creationId xmlns:a16="http://schemas.microsoft.com/office/drawing/2014/main" id="{F669557D-A63E-46FD-8C2B-67982B8E6BC6}"/>
                </a:ext>
              </a:extLst>
            </p:cNvPr>
            <p:cNvSpPr/>
            <p:nvPr/>
          </p:nvSpPr>
          <p:spPr>
            <a:xfrm>
              <a:off x="-407951" y="8986940"/>
              <a:ext cx="7132067" cy="4074008"/>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3470AFD3-A90E-4D48-8223-71717879E056}"/>
                </a:ext>
              </a:extLst>
            </p:cNvPr>
            <p:cNvSpPr/>
            <p:nvPr/>
          </p:nvSpPr>
          <p:spPr>
            <a:xfrm rot="1180012" flipH="1" flipV="1">
              <a:off x="1565049" y="8558808"/>
              <a:ext cx="482685" cy="46626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080A5FC-0DE5-4095-8CB7-29747997A0DE}"/>
                </a:ext>
              </a:extLst>
            </p:cNvPr>
            <p:cNvSpPr/>
            <p:nvPr/>
          </p:nvSpPr>
          <p:spPr>
            <a:xfrm rot="1180012" flipH="1" flipV="1">
              <a:off x="352079" y="8148598"/>
              <a:ext cx="306974" cy="296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76975495-F352-491A-9061-A1D1F755D54C}"/>
                </a:ext>
              </a:extLst>
            </p:cNvPr>
            <p:cNvSpPr/>
            <p:nvPr/>
          </p:nvSpPr>
          <p:spPr>
            <a:xfrm rot="1180012" flipH="1" flipV="1">
              <a:off x="905918" y="8974119"/>
              <a:ext cx="170217" cy="1644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A67E8D89-0C6A-4AE5-B1FC-069E36467661}"/>
                </a:ext>
              </a:extLst>
            </p:cNvPr>
            <p:cNvSpPr/>
            <p:nvPr/>
          </p:nvSpPr>
          <p:spPr>
            <a:xfrm rot="9273309" flipH="1" flipV="1">
              <a:off x="6514373" y="11229189"/>
              <a:ext cx="482685" cy="46626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a:extLst>
                <a:ext uri="{FF2B5EF4-FFF2-40B4-BE49-F238E27FC236}">
                  <a16:creationId xmlns:a16="http://schemas.microsoft.com/office/drawing/2014/main" id="{B09A1D59-EE99-4EFF-987D-1BAEFD4D22B3}"/>
                </a:ext>
              </a:extLst>
            </p:cNvPr>
            <p:cNvSpPr txBox="1"/>
            <p:nvPr/>
          </p:nvSpPr>
          <p:spPr>
            <a:xfrm>
              <a:off x="1166696" y="11086465"/>
              <a:ext cx="3738042" cy="906530"/>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44" name="Freeform 124">
              <a:extLst>
                <a:ext uri="{FF2B5EF4-FFF2-40B4-BE49-F238E27FC236}">
                  <a16:creationId xmlns:a16="http://schemas.microsoft.com/office/drawing/2014/main" id="{EB55B878-7546-4ADC-BBF7-10CB1FF07F28}"/>
                </a:ext>
              </a:extLst>
            </p:cNvPr>
            <p:cNvSpPr>
              <a:spLocks noEditPoints="1"/>
            </p:cNvSpPr>
            <p:nvPr/>
          </p:nvSpPr>
          <p:spPr bwMode="auto">
            <a:xfrm>
              <a:off x="2548636" y="10028316"/>
              <a:ext cx="974165" cy="941034"/>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sp>
        <p:nvSpPr>
          <p:cNvPr id="4" name="文本框 3">
            <a:extLst>
              <a:ext uri="{FF2B5EF4-FFF2-40B4-BE49-F238E27FC236}">
                <a16:creationId xmlns:a16="http://schemas.microsoft.com/office/drawing/2014/main" id="{0D0FB15A-A87B-4A5F-B8B3-BCFB9F76B0B9}"/>
              </a:ext>
            </a:extLst>
          </p:cNvPr>
          <p:cNvSpPr txBox="1"/>
          <p:nvPr/>
        </p:nvSpPr>
        <p:spPr>
          <a:xfrm>
            <a:off x="2112117" y="4007544"/>
            <a:ext cx="4325502" cy="1938992"/>
          </a:xfrm>
          <a:prstGeom prst="rect">
            <a:avLst/>
          </a:prstGeom>
          <a:noFill/>
        </p:spPr>
        <p:txBody>
          <a:bodyPr wrap="square" rtlCol="0">
            <a:spAutoFit/>
          </a:bodyPr>
          <a:lstStyle/>
          <a:p>
            <a:r>
              <a:rPr lang="zh-CN" altLang="en-US" sz="4000" b="1" dirty="0">
                <a:solidFill>
                  <a:srgbClr val="788BA9"/>
                </a:solidFill>
                <a:latin typeface="微软雅黑" panose="020B0503020204020204" pitchFamily="34" charset="-122"/>
                <a:ea typeface="微软雅黑" panose="020B0503020204020204" pitchFamily="34" charset="-122"/>
              </a:rPr>
              <a:t>源于对性能、可用性及可扩展性的不懈追求。</a:t>
            </a:r>
          </a:p>
        </p:txBody>
      </p:sp>
      <p:sp>
        <p:nvSpPr>
          <p:cNvPr id="45" name="文本框 44">
            <a:extLst>
              <a:ext uri="{FF2B5EF4-FFF2-40B4-BE49-F238E27FC236}">
                <a16:creationId xmlns:a16="http://schemas.microsoft.com/office/drawing/2014/main" id="{1AA6132E-3AAD-47CE-9C62-CE745D54F2E3}"/>
              </a:ext>
            </a:extLst>
          </p:cNvPr>
          <p:cNvSpPr txBox="1"/>
          <p:nvPr/>
        </p:nvSpPr>
        <p:spPr>
          <a:xfrm>
            <a:off x="9632121" y="3638078"/>
            <a:ext cx="3511462" cy="2554545"/>
          </a:xfrm>
          <a:prstGeom prst="rect">
            <a:avLst/>
          </a:prstGeom>
          <a:noFill/>
        </p:spPr>
        <p:txBody>
          <a:bodyPr wrap="square" rtlCol="0">
            <a:spAutoFit/>
          </a:bodyPr>
          <a:lstStyle/>
          <a:p>
            <a:pPr indent="-539997">
              <a:buFont typeface="Wingdings" panose="05000000000000000000" pitchFamily="2" charset="2"/>
              <a:buChar char="l"/>
              <a:defRPr/>
            </a:pPr>
            <a:r>
              <a:rPr lang="zh-CN" altLang="en-US" sz="4000" b="1" dirty="0">
                <a:solidFill>
                  <a:srgbClr val="788BA9"/>
                </a:solidFill>
                <a:latin typeface="微软雅黑" panose="020B0503020204020204" pitchFamily="34" charset="-122"/>
                <a:ea typeface="微软雅黑" panose="020B0503020204020204" pitchFamily="34" charset="-122"/>
                <a:sym typeface="+mn-lt"/>
              </a:rPr>
              <a:t>高性能、</a:t>
            </a:r>
            <a:r>
              <a:rPr lang="zh-CN" altLang="en-US" sz="4000" b="1" dirty="0">
                <a:solidFill>
                  <a:srgbClr val="788BA9"/>
                </a:solidFill>
                <a:latin typeface="微软雅黑" panose="020B0503020204020204" pitchFamily="34" charset="-122"/>
                <a:ea typeface="微软雅黑" panose="020B0503020204020204" pitchFamily="34" charset="-122"/>
              </a:rPr>
              <a:t>高可用、高扩展性</a:t>
            </a:r>
            <a:endParaRPr lang="en-US" altLang="zh-CN" sz="4000" b="1" dirty="0">
              <a:solidFill>
                <a:srgbClr val="788BA9"/>
              </a:solidFill>
              <a:latin typeface="微软雅黑" panose="020B0503020204020204" pitchFamily="34" charset="-122"/>
              <a:ea typeface="微软雅黑" panose="020B0503020204020204" pitchFamily="34" charset="-122"/>
            </a:endParaRPr>
          </a:p>
          <a:p>
            <a:pPr indent="-539997">
              <a:buFont typeface="Wingdings" panose="05000000000000000000" pitchFamily="2" charset="2"/>
              <a:buChar char="l"/>
              <a:defRPr/>
            </a:pPr>
            <a:r>
              <a:rPr lang="zh-CN" altLang="en-US" sz="4000" b="1" dirty="0">
                <a:solidFill>
                  <a:srgbClr val="788BA9"/>
                </a:solidFill>
                <a:latin typeface="微软雅黑" panose="020B0503020204020204" pitchFamily="34" charset="-122"/>
                <a:ea typeface="微软雅黑" panose="020B0503020204020204" pitchFamily="34" charset="-122"/>
              </a:rPr>
              <a:t>应用分类</a:t>
            </a:r>
          </a:p>
        </p:txBody>
      </p:sp>
      <p:sp>
        <p:nvSpPr>
          <p:cNvPr id="47" name="文本框 46">
            <a:extLst>
              <a:ext uri="{FF2B5EF4-FFF2-40B4-BE49-F238E27FC236}">
                <a16:creationId xmlns:a16="http://schemas.microsoft.com/office/drawing/2014/main" id="{9AE6F682-6F73-451C-A5CC-D938BEBE3810}"/>
              </a:ext>
            </a:extLst>
          </p:cNvPr>
          <p:cNvSpPr txBox="1"/>
          <p:nvPr/>
        </p:nvSpPr>
        <p:spPr>
          <a:xfrm>
            <a:off x="17110716" y="3391990"/>
            <a:ext cx="2733049" cy="3170099"/>
          </a:xfrm>
          <a:prstGeom prst="rect">
            <a:avLst/>
          </a:prstGeom>
          <a:noFill/>
        </p:spPr>
        <p:txBody>
          <a:bodyPr wrap="square" rtlCol="0">
            <a:spAutoFit/>
          </a:bodyPr>
          <a:lstStyle/>
          <a:p>
            <a:pPr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rPr>
              <a:t>CAP</a:t>
            </a:r>
          </a:p>
          <a:p>
            <a:pPr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rPr>
              <a:t>BASE</a:t>
            </a:r>
          </a:p>
          <a:p>
            <a:pPr indent="-539997">
              <a:buFont typeface="Wingdings" panose="05000000000000000000" pitchFamily="2" charset="2"/>
              <a:buChar char="l"/>
            </a:pPr>
            <a:r>
              <a:rPr lang="en-US" altLang="zh-CN" sz="4000" b="1" dirty="0" err="1">
                <a:solidFill>
                  <a:srgbClr val="788BA9"/>
                </a:solidFill>
                <a:latin typeface="微软雅黑" panose="020B0503020204020204" pitchFamily="34" charset="-122"/>
                <a:ea typeface="微软雅黑" panose="020B0503020204020204" pitchFamily="34" charset="-122"/>
              </a:rPr>
              <a:t>Paxos</a:t>
            </a:r>
            <a:endParaRPr lang="en-US" altLang="zh-CN" sz="4000" b="1" dirty="0">
              <a:solidFill>
                <a:srgbClr val="788BA9"/>
              </a:solidFill>
              <a:latin typeface="微软雅黑" panose="020B0503020204020204" pitchFamily="34" charset="-122"/>
              <a:ea typeface="微软雅黑" panose="020B0503020204020204" pitchFamily="34" charset="-122"/>
            </a:endParaRPr>
          </a:p>
          <a:p>
            <a:pPr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rPr>
              <a:t>Raft</a:t>
            </a:r>
          </a:p>
          <a:p>
            <a:pPr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rPr>
              <a:t>Gossip</a:t>
            </a:r>
            <a:endParaRPr lang="zh-CN" altLang="en-US" sz="4000"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908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分布式设计</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61" y="3250202"/>
            <a:ext cx="11332123" cy="783135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6950521" y="1919908"/>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4535"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12704091" y="4327985"/>
            <a:ext cx="9258580" cy="5594737"/>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3024"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NameNode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DataNode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19" y="2391373"/>
            <a:ext cx="11374156" cy="98371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3"/>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4535"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2608150" y="3557781"/>
            <a:ext cx="8993200" cy="7688964"/>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3024"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2"/>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4535"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944462" y="8800009"/>
            <a:ext cx="19836913" cy="3500510"/>
          </a:xfrm>
          <a:prstGeom prst="rect">
            <a:avLst/>
          </a:prstGeom>
          <a:noFill/>
        </p:spPr>
        <p:txBody>
          <a:bodyPr wrap="square">
            <a:spAutoFit/>
          </a:bodyPr>
          <a:lstStyle/>
          <a:p>
            <a:pPr>
              <a:lnSpc>
                <a:spcPct val="150000"/>
              </a:lnSpc>
            </a:pPr>
            <a:r>
              <a:rPr lang="en-US" altLang="zh-CN" sz="3024"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3024"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3024"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989" y="2742018"/>
            <a:ext cx="13854964" cy="597263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22" y="1979695"/>
            <a:ext cx="8144006" cy="82450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2086002" y="10271488"/>
            <a:ext cx="20386532" cy="2418611"/>
          </a:xfrm>
          <a:prstGeom prst="rect">
            <a:avLst/>
          </a:prstGeom>
          <a:noFill/>
        </p:spPr>
        <p:txBody>
          <a:bodyPr wrap="square">
            <a:spAutoFit/>
          </a:bodyPr>
          <a:lstStyle/>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3779"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0009" y="2070584"/>
            <a:ext cx="8440515" cy="8452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7023094" y="1762743"/>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案例一、</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08" y="6480182"/>
            <a:ext cx="7035124" cy="5012017"/>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7914" y="6480175"/>
            <a:ext cx="7025027" cy="5289074"/>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3188677" y="2816448"/>
            <a:ext cx="16934264" cy="3970318"/>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3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136" y="2562986"/>
            <a:ext cx="7025027" cy="5289074"/>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5062" y="2423953"/>
            <a:ext cx="7209701" cy="542811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136" y="7875048"/>
            <a:ext cx="7025027" cy="4773655"/>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7397" y="7604142"/>
            <a:ext cx="7025027" cy="531547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9" y="2582649"/>
            <a:ext cx="13951370" cy="5329858"/>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3895688" y="8667180"/>
            <a:ext cx="15386123" cy="3477875"/>
          </a:xfrm>
          <a:prstGeom prst="rect">
            <a:avLst/>
          </a:prstGeom>
          <a:noFill/>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8789319" y="3603680"/>
            <a:ext cx="5515702"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7416150"/>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3965736"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64298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632504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13229492"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1005073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1573279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18501611" y="7303429"/>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21004911" y="7151989"/>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1020021" y="6703660"/>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2317812" y="6703660"/>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4212893" y="7573942"/>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5010799" y="7499511"/>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4814571" y="8803944"/>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6705410" y="6539877"/>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8754968" y="6544980"/>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8585936" y="6453666"/>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10211717" y="7389846"/>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10831082" y="7550581"/>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10541873" y="8172466"/>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13499999" y="6309187"/>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17411990" y="6289286"/>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16989554" y="6054429"/>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16080318" y="7532353"/>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18413521" y="7499509"/>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2076249" y="4917439"/>
            <a:ext cx="46615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2263201" y="6664882"/>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16163653" y="8663275"/>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9119764" y="4849358"/>
            <a:ext cx="48374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4717026" y="9104078"/>
            <a:ext cx="4859378"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16080318" y="4853780"/>
            <a:ext cx="6009601"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8609874" y="1283656"/>
            <a:ext cx="5957639" cy="1967270"/>
          </a:xfrm>
          <a:prstGeom prst="rect">
            <a:avLst/>
          </a:prstGeom>
          <a:noFill/>
        </p:spPr>
        <p:txBody>
          <a:bodyPr wrap="square" rtlCol="0" anchor="ctr">
            <a:spAutoFit/>
          </a:bodyPr>
          <a:lstStyle/>
          <a:p>
            <a:pPr algn="ctr">
              <a:lnSpc>
                <a:spcPct val="150000"/>
              </a:lnSpc>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13213882" y="9104081"/>
            <a:ext cx="4692769"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240771" y="2062428"/>
            <a:ext cx="18695958" cy="2753574"/>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1880250" y="5288550"/>
            <a:ext cx="8591189" cy="4149406"/>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11176469" y="5288550"/>
            <a:ext cx="11120195" cy="7473393"/>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39"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147"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38" y="7156645"/>
            <a:ext cx="8776210" cy="5339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7339" y="7221448"/>
            <a:ext cx="8728691" cy="529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10534529" y="2242323"/>
            <a:ext cx="12317501" cy="9966383"/>
          </a:xfrm>
          <a:prstGeom prst="rect">
            <a:avLst/>
          </a:prstGeom>
        </p:spPr>
        <p:txBody>
          <a:bodyPr wrap="square">
            <a:spAutoFit/>
          </a:bodyPr>
          <a:lstStyle/>
          <a:p>
            <a:pPr>
              <a:lnSpc>
                <a:spcPct val="150000"/>
              </a:lnSpc>
            </a:pPr>
            <a:r>
              <a:rPr lang="zh-CN" altLang="en-US" sz="3600" b="1" dirty="0">
                <a:solidFill>
                  <a:srgbClr val="788BA9"/>
                </a:solidFill>
              </a:rPr>
              <a:t>算法思想</a:t>
            </a:r>
            <a:endParaRPr lang="en-US" altLang="zh-CN" sz="3600" dirty="0"/>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3600" dirty="0"/>
          </a:p>
          <a:p>
            <a:pPr>
              <a:lnSpc>
                <a:spcPct val="150000"/>
              </a:lnSpc>
            </a:pPr>
            <a:r>
              <a:rPr lang="zh-CN" altLang="en-US" sz="3600" b="1" dirty="0">
                <a:solidFill>
                  <a:srgbClr val="788BA9"/>
                </a:solidFill>
              </a:rPr>
              <a:t>优缺点</a:t>
            </a:r>
            <a:endParaRPr lang="en-US" altLang="zh-CN" sz="3600" b="1" dirty="0">
              <a:solidFill>
                <a:srgbClr val="788BA9"/>
              </a:solidFill>
            </a:endParaRPr>
          </a:p>
          <a:p>
            <a:pPr marL="539997"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539997"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558" y="2313150"/>
            <a:ext cx="7428402" cy="7721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592336" y="10241782"/>
            <a:ext cx="9540824" cy="1669560"/>
          </a:xfrm>
          <a:prstGeom prst="rect">
            <a:avLst/>
          </a:prstGeom>
        </p:spPr>
        <p:txBody>
          <a:bodyPr wrap="square">
            <a:spAutoFit/>
          </a:bodyPr>
          <a:lstStyle/>
          <a:p>
            <a:pPr>
              <a:lnSpc>
                <a:spcPct val="150000"/>
              </a:lnSpc>
            </a:pPr>
            <a:r>
              <a:rPr lang="zh-CN" altLang="en-US" sz="3600" b="1" dirty="0">
                <a:solidFill>
                  <a:srgbClr val="D67A71"/>
                </a:solidFill>
              </a:rPr>
              <a:t>一致性哈希（</a:t>
            </a:r>
            <a:r>
              <a:rPr lang="en-US" altLang="zh-CN" sz="3600" b="1" dirty="0">
                <a:solidFill>
                  <a:srgbClr val="D67A71"/>
                </a:solidFill>
              </a:rPr>
              <a:t>Consistent Hash</a:t>
            </a:r>
            <a:r>
              <a:rPr lang="zh-CN" altLang="en-US" sz="3600" b="1" dirty="0">
                <a:solidFill>
                  <a:srgbClr val="D67A71"/>
                </a:solidFill>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sz="3600" b="1" dirty="0">
                <a:solidFill>
                  <a:srgbClr val="788BA9"/>
                </a:solidFill>
              </a:rPr>
              <a:t>相同的请求尽可能落到同一个服务器上</a:t>
            </a:r>
            <a:r>
              <a:rPr lang="zh-CN" altLang="en-US" sz="3600" dirty="0"/>
              <a:t>。</a:t>
            </a:r>
            <a:endParaRPr lang="en-US" altLang="zh-CN" sz="3600"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696804" y="3313916"/>
            <a:ext cx="18332241" cy="624998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236324" y="2397976"/>
            <a:ext cx="19518762" cy="1720984"/>
          </a:xfrm>
          <a:prstGeom prst="rect">
            <a:avLst/>
          </a:prstGeom>
        </p:spPr>
        <p:txBody>
          <a:bodyPr wrap="square">
            <a:spAutoFit/>
          </a:bodyPr>
          <a:lstStyle/>
          <a:p>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2646"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2646"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646"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646"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2646" b="1" dirty="0">
                <a:solidFill>
                  <a:srgbClr val="D67A71"/>
                </a:solidFill>
                <a:latin typeface="微软雅黑" panose="020B0503020204020204" pitchFamily="34" charset="-122"/>
                <a:ea typeface="微软雅黑" panose="020B0503020204020204" pitchFamily="34" charset="-122"/>
                <a:cs typeface="+mn-ea"/>
              </a:rPr>
              <a:t>ZAB</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2236323" y="4843910"/>
            <a:ext cx="8178842" cy="499496"/>
          </a:xfrm>
          <a:prstGeom prst="rect">
            <a:avLst/>
          </a:prstGeom>
        </p:spPr>
        <p:txBody>
          <a:bodyPr wrap="non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2646"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11111533" y="4843906"/>
            <a:ext cx="11519694" cy="4978286"/>
          </a:xfrm>
          <a:prstGeom prst="rect">
            <a:avLst/>
          </a:prstGeom>
        </p:spPr>
        <p:txBody>
          <a:bodyPr>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特性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原子性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高性能</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高可用</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209" y="5755580"/>
            <a:ext cx="5286468" cy="65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372231" y="2057364"/>
            <a:ext cx="19518762" cy="2128147"/>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2646"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Leader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Observer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98167"/>
            <a:ext cx="8416867" cy="4757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899" y="7222813"/>
            <a:ext cx="6523983" cy="4732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6128" y="7222808"/>
            <a:ext cx="8373260" cy="4732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16401604" y="11972642"/>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2887482" y="11955573"/>
            <a:ext cx="2216961" cy="499496"/>
          </a:xfrm>
          <a:prstGeom prst="rect">
            <a:avLst/>
          </a:prstGeom>
        </p:spPr>
        <p:txBody>
          <a:bodyPr wrap="square">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9524476" y="12021934"/>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2272342" y="4292119"/>
            <a:ext cx="19518762" cy="2942472"/>
          </a:xfrm>
          <a:prstGeom prst="rect">
            <a:avLst/>
          </a:prstGeom>
        </p:spPr>
        <p:txBody>
          <a:bodyPr wrap="square">
            <a:spAutoFit/>
          </a:bodyPr>
          <a:lstStyle/>
          <a:p>
            <a:r>
              <a:rPr lang="zh-CN" altLang="en-US" sz="2646" b="1" dirty="0">
                <a:solidFill>
                  <a:srgbClr val="D67A71"/>
                </a:solidFill>
                <a:latin typeface="微软雅黑" panose="020B0503020204020204" pitchFamily="34" charset="-122"/>
                <a:ea typeface="微软雅黑" panose="020B0503020204020204" pitchFamily="34" charset="-122"/>
                <a:cs typeface="+mn-ea"/>
              </a:rPr>
              <a:t>事务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2646" b="1" dirty="0">
                <a:solidFill>
                  <a:srgbClr val="788BA9"/>
                </a:solidFill>
                <a:latin typeface="微软雅黑" panose="020B0503020204020204" pitchFamily="34" charset="-122"/>
                <a:ea typeface="微软雅黑" panose="020B0503020204020204" pitchFamily="34" charset="-122"/>
                <a:cs typeface="+mn-ea"/>
              </a:rPr>
              <a:t>zxid</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2646" b="1" dirty="0">
                <a:solidFill>
                  <a:srgbClr val="D67A71"/>
                </a:solidFill>
                <a:latin typeface="微软雅黑" panose="020B0503020204020204" pitchFamily="34" charset="-122"/>
                <a:ea typeface="微软雅黑" panose="020B0503020204020204" pitchFamily="34" charset="-122"/>
                <a:cs typeface="+mn-ea"/>
              </a:rPr>
              <a:t>观察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646" b="1" dirty="0">
                <a:solidFill>
                  <a:srgbClr val="D67A71"/>
                </a:solidFill>
                <a:latin typeface="微软雅黑" panose="020B0503020204020204" pitchFamily="34" charset="-122"/>
                <a:ea typeface="微软雅黑" panose="020B0503020204020204" pitchFamily="34" charset="-122"/>
                <a:cs typeface="+mn-ea"/>
              </a:rPr>
              <a:t>会话</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5396897" y="1606546"/>
            <a:ext cx="13267269" cy="2554545"/>
          </a:xfrm>
          <a:prstGeom prst="rect">
            <a:avLst/>
          </a:prstGeom>
        </p:spPr>
        <p:txBody>
          <a:bodyPr wrap="square">
            <a:spAutoFit/>
          </a:bodyPr>
          <a:lstStyle/>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539997" indent="-539997">
              <a:buFont typeface="Wingdings" panose="05000000000000000000" pitchFamily="2" charset="2"/>
              <a:buChar char="l"/>
            </a:pPr>
            <a:r>
              <a:rPr lang="zh-CN" altLang="en-US" sz="3200" b="1" dirty="0">
                <a:solidFill>
                  <a:srgbClr val="788BA9"/>
                </a:solidFill>
                <a:latin typeface="微软雅黑" panose="020B0503020204020204" pitchFamily="34" charset="-122"/>
                <a:ea typeface="微软雅黑" panose="020B0503020204020204" pitchFamily="34" charset="-122"/>
                <a:cs typeface="+mn-ea"/>
              </a:rPr>
              <a:t>选举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539997" indent="-539997">
              <a:buFont typeface="Wingdings" panose="05000000000000000000" pitchFamily="2" charset="2"/>
              <a:buChar char="l"/>
            </a:pPr>
            <a:r>
              <a:rPr lang="zh-CN" altLang="en-US" sz="32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1343216" y="4191540"/>
            <a:ext cx="9147470" cy="7971413"/>
          </a:xfrm>
          <a:prstGeom prst="rect">
            <a:avLst/>
          </a:prstGeom>
        </p:spPr>
        <p:txBody>
          <a:bodyPr wrap="square">
            <a:spAutoFit/>
          </a:bodyPr>
          <a:lstStyle/>
          <a:p>
            <a:r>
              <a:rPr lang="zh-CN" altLang="en-US" sz="3200" b="1" dirty="0">
                <a:solidFill>
                  <a:srgbClr val="D67A71"/>
                </a:solidFill>
                <a:latin typeface="微软雅黑" panose="020B0503020204020204" pitchFamily="34" charset="-122"/>
                <a:ea typeface="微软雅黑" panose="020B0503020204020204" pitchFamily="34" charset="-122"/>
                <a:cs typeface="+mn-ea"/>
              </a:rPr>
              <a:t>选举 </a:t>
            </a:r>
            <a:r>
              <a:rPr lang="en-US" altLang="zh-CN" sz="32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3200" b="1" dirty="0">
                <a:solidFill>
                  <a:srgbClr val="788BA9"/>
                </a:solidFill>
                <a:latin typeface="微软雅黑" panose="020B0503020204020204" pitchFamily="34" charset="-122"/>
                <a:ea typeface="微软雅黑" panose="020B0503020204020204" pitchFamily="34" charset="-122"/>
                <a:cs typeface="+mn-ea"/>
              </a:rPr>
              <a:t>如果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2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3200" b="1" dirty="0">
                <a:solidFill>
                  <a:srgbClr val="788BA9"/>
                </a:solidFill>
                <a:latin typeface="微软雅黑" panose="020B0503020204020204" pitchFamily="34" charset="-122"/>
                <a:ea typeface="微软雅黑" panose="020B0503020204020204" pitchFamily="34" charset="-122"/>
                <a:cs typeface="+mn-ea"/>
              </a:rPr>
              <a:t>如果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32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5372" y="8178851"/>
            <a:ext cx="7640800" cy="4318757"/>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11588750" y="4184648"/>
            <a:ext cx="11373747" cy="4031873"/>
          </a:xfrm>
          <a:prstGeom prst="rect">
            <a:avLst/>
          </a:prstGeom>
        </p:spPr>
        <p:txBody>
          <a:bodyPr wrap="square">
            <a:spAutoFit/>
          </a:bodyPr>
          <a:lstStyle/>
          <a:p>
            <a:r>
              <a:rPr lang="zh-CN" altLang="en-US" sz="32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3200" b="1" dirty="0">
              <a:solidFill>
                <a:srgbClr val="D67A71"/>
              </a:solidFill>
              <a:latin typeface="微软雅黑" panose="020B0503020204020204" pitchFamily="34" charset="-122"/>
              <a:ea typeface="微软雅黑" panose="020B0503020204020204" pitchFamily="34" charset="-122"/>
              <a:cs typeface="+mn-ea"/>
            </a:endParaRPr>
          </a:p>
          <a:p>
            <a:r>
              <a:rPr lang="zh-CN" altLang="en-US" sz="32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a:t>
            </a:r>
            <a:r>
              <a:rPr lang="zh-CN" altLang="en-US" sz="3200" b="1" dirty="0">
                <a:solidFill>
                  <a:srgbClr val="788BA9"/>
                </a:solidFill>
                <a:latin typeface="微软雅黑" panose="020B0503020204020204" pitchFamily="34" charset="-122"/>
                <a:ea typeface="微软雅黑" panose="020B0503020204020204" pitchFamily="34" charset="-122"/>
                <a:cs typeface="+mn-ea"/>
              </a:rPr>
              <a:t>，</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48" y="2756252"/>
            <a:ext cx="9393554" cy="8542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0523" y="2756245"/>
            <a:ext cx="9393554" cy="8556940"/>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10617284"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12" name="文本框 11">
            <a:extLst>
              <a:ext uri="{FF2B5EF4-FFF2-40B4-BE49-F238E27FC236}">
                <a16:creationId xmlns:a16="http://schemas.microsoft.com/office/drawing/2014/main" id="{4739B618-C20B-46F3-821B-C768B669966E}"/>
              </a:ext>
            </a:extLst>
          </p:cNvPr>
          <p:cNvSpPr txBox="1"/>
          <p:nvPr/>
        </p:nvSpPr>
        <p:spPr>
          <a:xfrm>
            <a:off x="8421801" y="1622758"/>
            <a:ext cx="5205233" cy="861967"/>
          </a:xfrm>
          <a:prstGeom prst="rect">
            <a:avLst/>
          </a:prstGeom>
          <a:noFill/>
        </p:spPr>
        <p:txBody>
          <a:bodyPr wrap="square" anchor="ctr">
            <a:spAutoFit/>
          </a:bodyPr>
          <a:lstStyle/>
          <a:p>
            <a:pPr algn="ct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3779"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86" y="2640317"/>
            <a:ext cx="11142008" cy="851319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11519694" y="2526725"/>
            <a:ext cx="10282177" cy="9571851"/>
          </a:xfrm>
          <a:prstGeom prst="rect">
            <a:avLst/>
          </a:prstGeom>
        </p:spPr>
        <p:txBody>
          <a:bodyPr wrap="square">
            <a:spAutoFit/>
          </a:bodyPr>
          <a:lstStyle/>
          <a:p>
            <a:r>
              <a:rPr lang="zh-CN" altLang="en-US" sz="4400"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sz="4400"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11862920" y="1493862"/>
            <a:ext cx="10351176" cy="825419"/>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3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13290817" y="1979359"/>
            <a:ext cx="3137858" cy="923330"/>
          </a:xfrm>
          <a:prstGeom prst="rect">
            <a:avLst/>
          </a:prstGeom>
        </p:spPr>
        <p:txBody>
          <a:bodyPr wrap="square">
            <a:spAutoFit/>
          </a:bodyPr>
          <a:lstStyle/>
          <a:p>
            <a:pPr algn="ctr"/>
            <a:r>
              <a:rPr lang="zh-CN" altLang="en-US" sz="5400"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12865247" y="6434724"/>
            <a:ext cx="3988998" cy="923330"/>
          </a:xfrm>
          <a:prstGeom prst="rect">
            <a:avLst/>
          </a:prstGeom>
        </p:spPr>
        <p:txBody>
          <a:bodyPr wrap="square">
            <a:spAutoFit/>
          </a:bodyPr>
          <a:lstStyle/>
          <a:p>
            <a:pPr algn="ctr"/>
            <a:r>
              <a:rPr lang="zh-CN" altLang="en-US" sz="5400"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375" y="2138774"/>
            <a:ext cx="8605126" cy="517652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746" y="7315293"/>
            <a:ext cx="8605126" cy="50555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9692080" y="3132587"/>
            <a:ext cx="11878382" cy="2308324"/>
          </a:xfrm>
          <a:prstGeom prst="rect">
            <a:avLst/>
          </a:prstGeom>
        </p:spPr>
        <p:txBody>
          <a:bodyPr wrap="squar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9755072" y="8079208"/>
            <a:ext cx="11980513" cy="3046988"/>
          </a:xfrm>
          <a:prstGeom prst="rect">
            <a:avLst/>
          </a:prstGeom>
        </p:spPr>
        <p:txBody>
          <a:bodyPr wrap="squar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分布式简介</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05" y="3359788"/>
            <a:ext cx="8712940" cy="9328656"/>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5730" y="6480182"/>
            <a:ext cx="3137858" cy="6003765"/>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10160824" y="2551924"/>
            <a:ext cx="11714437" cy="2800767"/>
          </a:xfrm>
          <a:prstGeom prst="rect">
            <a:avLst/>
          </a:prstGeom>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44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44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44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11862920" y="1103985"/>
            <a:ext cx="10593318" cy="11172289"/>
          </a:xfrm>
          <a:prstGeom prst="rect">
            <a:avLst/>
          </a:prstGeom>
          <a:noFill/>
        </p:spPr>
        <p:txBody>
          <a:bodyPr wrap="square">
            <a:spAutoFit/>
          </a:bodyPr>
          <a:lstStyle/>
          <a:p>
            <a:r>
              <a:rPr lang="zh-CN" altLang="en-US" sz="3600" b="1" dirty="0">
                <a:solidFill>
                  <a:srgbClr val="D67A71"/>
                </a:solidFill>
                <a:latin typeface="微软雅黑" panose="020B0503020204020204" pitchFamily="34" charset="-122"/>
                <a:ea typeface="微软雅黑" panose="020B0503020204020204" pitchFamily="34" charset="-122"/>
                <a:cs typeface="+mn-ea"/>
              </a:rPr>
              <a:t>容灾的评价指标</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b="1" dirty="0">
                <a:solidFill>
                  <a:srgbClr val="D67A71"/>
                </a:solidFill>
                <a:latin typeface="微软雅黑" panose="020B0503020204020204" pitchFamily="34" charset="-122"/>
                <a:ea typeface="微软雅黑" panose="020B0503020204020204" pitchFamily="34" charset="-122"/>
                <a:cs typeface="+mn-ea"/>
              </a:rPr>
              <a:t>容灾的解决方案</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多活</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灾备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1403994" lvl="1"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热备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1403994" lvl="1"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冷备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69" y="3200542"/>
            <a:ext cx="10592432" cy="7563992"/>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6639539"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12189319" y="6133303"/>
            <a:ext cx="9410114" cy="5500352"/>
          </a:xfrm>
          <a:prstGeom prst="rect">
            <a:avLst/>
          </a:prstGeom>
          <a:noFill/>
        </p:spPr>
        <p:txBody>
          <a:bodyPr wrap="square">
            <a:spAutoFit/>
          </a:bodyPr>
          <a:lstStyle/>
          <a:p>
            <a:r>
              <a:rPr lang="zh-CN" altLang="en-US" sz="4535" b="1" dirty="0">
                <a:solidFill>
                  <a:srgbClr val="D67A71"/>
                </a:solidFill>
                <a:latin typeface="MicrosoftYaHei"/>
              </a:rPr>
              <a:t>监控指标</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sz="6425"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965" y="2416790"/>
            <a:ext cx="10195513" cy="929996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12189319" y="2378486"/>
            <a:ext cx="8848026" cy="2883866"/>
          </a:xfrm>
          <a:prstGeom prst="rect">
            <a:avLst/>
          </a:prstGeom>
          <a:noFill/>
        </p:spPr>
        <p:txBody>
          <a:bodyPr wrap="square">
            <a:spAutoFit/>
          </a:bodyPr>
          <a:lstStyle/>
          <a:p>
            <a:pPr algn="l"/>
            <a:r>
              <a:rPr lang="zh-CN" altLang="en-US" sz="4535" b="1" dirty="0">
                <a:solidFill>
                  <a:srgbClr val="D67A71"/>
                </a:solidFill>
                <a:latin typeface="MicrosoftYaHei"/>
              </a:rPr>
              <a:t>监控的要点</a:t>
            </a:r>
            <a:endParaRPr lang="en-US" altLang="zh-CN" sz="4535" b="1" dirty="0">
              <a:solidFill>
                <a:srgbClr val="D67A71"/>
              </a:solidFill>
              <a:latin typeface="MicrosoftYaHei"/>
            </a:endParaRPr>
          </a:p>
          <a:p>
            <a:pPr marL="539997" indent="-539997">
              <a:buFont typeface="Wingdings" panose="05000000000000000000" pitchFamily="2" charset="2"/>
              <a:buChar char="l"/>
            </a:pPr>
            <a:r>
              <a:rPr lang="zh-CN" altLang="en-US" sz="4535" b="1" i="1" dirty="0">
                <a:solidFill>
                  <a:srgbClr val="788BA9"/>
                </a:solidFill>
                <a:latin typeface="MicrosoftYaHei"/>
              </a:rPr>
              <a:t>如何选择监控的指标？</a:t>
            </a:r>
          </a:p>
          <a:p>
            <a:pPr marL="539997" indent="-539997">
              <a:buFont typeface="Wingdings" panose="05000000000000000000" pitchFamily="2" charset="2"/>
              <a:buChar char="l"/>
            </a:pPr>
            <a:r>
              <a:rPr lang="zh-CN" altLang="en-US" sz="4535" b="1" i="1" dirty="0">
                <a:solidFill>
                  <a:srgbClr val="788BA9"/>
                </a:solidFill>
                <a:latin typeface="MicrosoftYaHei"/>
              </a:rPr>
              <a:t>如何采集监控指标？</a:t>
            </a:r>
          </a:p>
          <a:p>
            <a:pPr marL="539997" indent="-539997">
              <a:buFont typeface="Wingdings" panose="05000000000000000000" pitchFamily="2" charset="2"/>
              <a:buChar char="l"/>
            </a:pPr>
            <a:r>
              <a:rPr lang="zh-CN" altLang="en-US" sz="4535" b="1" i="1" dirty="0">
                <a:solidFill>
                  <a:srgbClr val="788BA9"/>
                </a:solidFill>
                <a:latin typeface="MicrosoftYaHei"/>
              </a:rPr>
              <a:t>如何处理和展示监控数据？</a:t>
            </a:r>
            <a:endParaRPr lang="zh-CN" altLang="en-US" sz="4535"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121028" y="3308612"/>
            <a:ext cx="9265786" cy="7350046"/>
            <a:chOff x="249238" y="1831692"/>
            <a:chExt cx="4903275" cy="3889503"/>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249238" y="4059680"/>
              <a:ext cx="1407121" cy="439748"/>
            </a:xfrm>
            <a:prstGeom prst="rect">
              <a:avLst/>
            </a:prstGeom>
            <a:noFill/>
          </p:spPr>
          <p:txBody>
            <a:bodyPr wrap="square" rtlCol="0">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400677" cy="439748"/>
            </a:xfrm>
            <a:prstGeom prst="rect">
              <a:avLst/>
            </a:prstGeom>
          </p:spPr>
          <p:txBody>
            <a:bodyPr wrap="non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2889907" y="5281447"/>
              <a:ext cx="1400677" cy="439748"/>
            </a:xfrm>
            <a:prstGeom prst="rect">
              <a:avLst/>
            </a:prstGeom>
          </p:spPr>
          <p:txBody>
            <a:bodyPr wrap="none">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10334562" y="1589880"/>
            <a:ext cx="12647076" cy="10248960"/>
          </a:xfrm>
          <a:prstGeom prst="rect">
            <a:avLst/>
          </a:prstGeom>
          <a:noFill/>
        </p:spPr>
        <p:txBody>
          <a:bodyPr wrap="square">
            <a:spAutoFit/>
          </a:bodyPr>
          <a:lstStyle/>
          <a:p>
            <a:r>
              <a:rPr lang="zh-CN" altLang="en-US" sz="4400" b="1" dirty="0">
                <a:solidFill>
                  <a:srgbClr val="D67A71"/>
                </a:solidFill>
                <a:latin typeface="微软雅黑" panose="020B0503020204020204" pitchFamily="34" charset="-122"/>
                <a:ea typeface="微软雅黑" panose="020B0503020204020204" pitchFamily="34" charset="-122"/>
                <a:cs typeface="+mn-ea"/>
              </a:rPr>
              <a:t>监控数据采集</a:t>
            </a:r>
          </a:p>
          <a:p>
            <a:pPr marL="539997" indent="-539997">
              <a:buFont typeface="Wingdings" panose="05000000000000000000" pitchFamily="2" charset="2"/>
              <a:buChar char="l"/>
            </a:pPr>
            <a:r>
              <a:rPr lang="en-US" altLang="zh-CN" sz="4400" b="1" dirty="0">
                <a:solidFill>
                  <a:srgbClr val="788BA9"/>
                </a:solidFill>
                <a:latin typeface="微软雅黑" panose="020B0503020204020204" pitchFamily="34" charset="-122"/>
                <a:ea typeface="微软雅黑" panose="020B0503020204020204" pitchFamily="34" charset="-122"/>
                <a:cs typeface="+mn-ea"/>
              </a:rPr>
              <a:t>Agent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埋点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日志</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4400" b="1" dirty="0">
              <a:solidFill>
                <a:srgbClr val="788BA9"/>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04ED978D-E60C-4446-8BF9-7C671C662476}"/>
              </a:ext>
            </a:extLst>
          </p:cNvPr>
          <p:cNvSpPr/>
          <p:nvPr/>
        </p:nvSpPr>
        <p:spPr>
          <a:xfrm>
            <a:off x="9891768" y="10199151"/>
            <a:ext cx="12140555" cy="1488100"/>
          </a:xfrm>
          <a:prstGeom prst="rect">
            <a:avLst/>
          </a:prstGeom>
        </p:spPr>
        <p:txBody>
          <a:bodyPr wrap="square">
            <a:spAutoFit/>
          </a:bodyPr>
          <a:lstStyle/>
          <a:p>
            <a:pPr lvl="0">
              <a:defRPr/>
            </a:pPr>
            <a:r>
              <a:rPr lang="zh-CN" altLang="en-US" sz="4535"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8053196" y="872817"/>
            <a:ext cx="3416954" cy="3056032"/>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9813551" y="852105"/>
            <a:ext cx="3884420" cy="2031746"/>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11967397" y="1204281"/>
            <a:ext cx="3245723" cy="3248302"/>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13147873" y="2758019"/>
            <a:ext cx="2031121" cy="3885608"/>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11594624" y="4933242"/>
            <a:ext cx="3247320" cy="3246743"/>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9378641" y="6134794"/>
            <a:ext cx="3884420" cy="203175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7846095" y="4518918"/>
            <a:ext cx="3245723" cy="3248321"/>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7701123" y="2281534"/>
            <a:ext cx="2031159" cy="3880799"/>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12332631" y="1522836"/>
            <a:ext cx="692998"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C</a:t>
            </a:r>
            <a:endParaRPr sz="3779"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12186532" y="6876227"/>
            <a:ext cx="732755"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F</a:t>
            </a:r>
            <a:endParaRPr sz="3779"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13807593" y="5278803"/>
            <a:ext cx="692996"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E</a:t>
            </a:r>
            <a:endParaRPr sz="3779"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13818732" y="3129582"/>
            <a:ext cx="692998"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D</a:t>
            </a:r>
            <a:endParaRPr sz="3779"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8352710" y="2917545"/>
            <a:ext cx="772515"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A</a:t>
            </a:r>
            <a:endParaRPr sz="3779"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8480626" y="5115482"/>
            <a:ext cx="772513"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H</a:t>
            </a:r>
            <a:endParaRPr sz="3779"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10026769" y="6698276"/>
            <a:ext cx="732755" cy="682073"/>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J</a:t>
            </a:r>
            <a:endParaRPr sz="3779"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10284676" y="1481818"/>
            <a:ext cx="454444" cy="682075"/>
          </a:xfrm>
          <a:prstGeom prst="rect">
            <a:avLst/>
          </a:prstGeom>
          <a:ln w="12700">
            <a:miter lim="400000"/>
          </a:ln>
          <a:extLst>
            <a:ext uri="{C572A759-6A51-4108-AA02-DFA0A04FC94B}">
              <ma14:wrappingTextBoxFlag xmlns="" xmlns:ma14="http://schemas.microsoft.com/office/mac/drawingml/2011/main"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B</a:t>
            </a:r>
            <a:endParaRPr sz="3779"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16546210" y="1515744"/>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15962046" y="1591290"/>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16546210" y="3388539"/>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15962046" y="3464089"/>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16546210" y="5272016"/>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15962046" y="534756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6564612" y="1588302"/>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2970382" y="1512757"/>
            <a:ext cx="3416954"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3779"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6564612" y="3469645"/>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4020179" y="3394098"/>
            <a:ext cx="236715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6564612" y="535098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4027480" y="5275433"/>
            <a:ext cx="2359861"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10181433" y="3512468"/>
            <a:ext cx="2676525" cy="2035634"/>
          </a:xfrm>
          <a:prstGeom prst="rect">
            <a:avLst/>
          </a:prstGeom>
          <a:noFill/>
        </p:spPr>
        <p:txBody>
          <a:bodyPr wrap="none" lIns="172795" tIns="86398" rIns="172795" bIns="86398">
            <a:spAutoFit/>
          </a:bodyPr>
          <a:lstStyle/>
          <a:p>
            <a:pPr algn="ctr"/>
            <a:r>
              <a:rPr lang="zh-CN" altLang="en-US" sz="6047" b="1" dirty="0">
                <a:solidFill>
                  <a:srgbClr val="788BA9"/>
                </a:solidFill>
                <a:latin typeface="华文彩云" panose="02010800040101010101" pitchFamily="2" charset="-122"/>
                <a:ea typeface="华文彩云" panose="02010800040101010101" pitchFamily="2" charset="-122"/>
              </a:rPr>
              <a:t>分布式</a:t>
            </a:r>
            <a:endParaRPr lang="en-US" altLang="zh-CN" sz="6047" b="1" dirty="0">
              <a:solidFill>
                <a:srgbClr val="788BA9"/>
              </a:solidFill>
              <a:latin typeface="华文彩云" panose="02010800040101010101" pitchFamily="2" charset="-122"/>
              <a:ea typeface="华文彩云" panose="02010800040101010101" pitchFamily="2" charset="-122"/>
            </a:endParaRPr>
          </a:p>
          <a:p>
            <a:pPr algn="ctr"/>
            <a:r>
              <a:rPr lang="zh-CN" altLang="en-US" sz="6047"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16546210" y="7152844"/>
            <a:ext cx="2454547"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15962046" y="7228376"/>
            <a:ext cx="359881" cy="359992"/>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15962046" y="7228376"/>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4020182" y="7156775"/>
            <a:ext cx="2367159" cy="6387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6564612" y="7232324"/>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grpSp>
        <p:nvGrpSpPr>
          <p:cNvPr id="60" name="组合 59">
            <a:extLst>
              <a:ext uri="{FF2B5EF4-FFF2-40B4-BE49-F238E27FC236}">
                <a16:creationId xmlns:a16="http://schemas.microsoft.com/office/drawing/2014/main" id="{A0291159-8870-4FB4-8933-22AF4098DE10}"/>
              </a:ext>
            </a:extLst>
          </p:cNvPr>
          <p:cNvGrpSpPr/>
          <p:nvPr/>
        </p:nvGrpSpPr>
        <p:grpSpPr>
          <a:xfrm>
            <a:off x="-407951" y="8148598"/>
            <a:ext cx="8807728" cy="4912350"/>
            <a:chOff x="-292080" y="3918856"/>
            <a:chExt cx="5237678" cy="3024065"/>
          </a:xfrm>
        </p:grpSpPr>
        <p:sp>
          <p:nvSpPr>
            <p:cNvPr id="62" name="椭圆 61">
              <a:extLst>
                <a:ext uri="{FF2B5EF4-FFF2-40B4-BE49-F238E27FC236}">
                  <a16:creationId xmlns:a16="http://schemas.microsoft.com/office/drawing/2014/main" id="{2A8B1D96-9857-43B5-ACE2-80E80FF3C035}"/>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4" name="椭圆 63">
              <a:extLst>
                <a:ext uri="{FF2B5EF4-FFF2-40B4-BE49-F238E27FC236}">
                  <a16:creationId xmlns:a16="http://schemas.microsoft.com/office/drawing/2014/main" id="{3F799A1A-473A-4F7A-B5B7-DF43BA5157C0}"/>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67" name="组合 66">
              <a:extLst>
                <a:ext uri="{FF2B5EF4-FFF2-40B4-BE49-F238E27FC236}">
                  <a16:creationId xmlns:a16="http://schemas.microsoft.com/office/drawing/2014/main" id="{75EB66DA-743F-468D-9FDB-2BDEB7C644AA}"/>
                </a:ext>
              </a:extLst>
            </p:cNvPr>
            <p:cNvGrpSpPr/>
            <p:nvPr/>
          </p:nvGrpSpPr>
          <p:grpSpPr>
            <a:xfrm>
              <a:off x="-292080" y="3918856"/>
              <a:ext cx="4403525" cy="3024065"/>
              <a:chOff x="-292080" y="3342572"/>
              <a:chExt cx="5242689" cy="3600350"/>
            </a:xfrm>
          </p:grpSpPr>
          <p:sp>
            <p:nvSpPr>
              <p:cNvPr id="70" name="任意多边形 2">
                <a:extLst>
                  <a:ext uri="{FF2B5EF4-FFF2-40B4-BE49-F238E27FC236}">
                    <a16:creationId xmlns:a16="http://schemas.microsoft.com/office/drawing/2014/main" id="{CB1329AE-6BCC-4299-ACBC-7051E4981A25}"/>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3" name="任意多边形 3">
                <a:extLst>
                  <a:ext uri="{FF2B5EF4-FFF2-40B4-BE49-F238E27FC236}">
                    <a16:creationId xmlns:a16="http://schemas.microsoft.com/office/drawing/2014/main" id="{5EF41E5C-C3BD-4B9C-B0EB-FCF67BEA99A0}"/>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椭圆 91">
                <a:extLst>
                  <a:ext uri="{FF2B5EF4-FFF2-40B4-BE49-F238E27FC236}">
                    <a16:creationId xmlns:a16="http://schemas.microsoft.com/office/drawing/2014/main" id="{F6E0633D-4B08-4083-AA2B-E1B74F22B5CD}"/>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3" name="椭圆 92">
                <a:extLst>
                  <a:ext uri="{FF2B5EF4-FFF2-40B4-BE49-F238E27FC236}">
                    <a16:creationId xmlns:a16="http://schemas.microsoft.com/office/drawing/2014/main" id="{7F1781D2-19E8-4253-8C58-78FA152995C4}"/>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6" name="椭圆 95">
                <a:extLst>
                  <a:ext uri="{FF2B5EF4-FFF2-40B4-BE49-F238E27FC236}">
                    <a16:creationId xmlns:a16="http://schemas.microsoft.com/office/drawing/2014/main" id="{02EC6F64-64F3-497B-8FCD-F1AA80FE4FF5}"/>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7" name="椭圆 96">
                <a:extLst>
                  <a:ext uri="{FF2B5EF4-FFF2-40B4-BE49-F238E27FC236}">
                    <a16:creationId xmlns:a16="http://schemas.microsoft.com/office/drawing/2014/main" id="{1CB2EE66-0BDE-44C7-AFB9-8B5535261D9B}"/>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8" name="文本框 97">
                <a:extLst>
                  <a:ext uri="{FF2B5EF4-FFF2-40B4-BE49-F238E27FC236}">
                    <a16:creationId xmlns:a16="http://schemas.microsoft.com/office/drawing/2014/main" id="{A078B5F7-F979-4C18-A870-061F6F46DEFD}"/>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99" name="Freeform 124">
                <a:extLst>
                  <a:ext uri="{FF2B5EF4-FFF2-40B4-BE49-F238E27FC236}">
                    <a16:creationId xmlns:a16="http://schemas.microsoft.com/office/drawing/2014/main" id="{3915F81A-CB63-4E52-9617-045C62885A24}"/>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分布式应用</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1983992" y="1924851"/>
            <a:ext cx="19757855" cy="4923399"/>
          </a:xfrm>
          <a:prstGeom prst="rect">
            <a:avLst/>
          </a:prstGeom>
        </p:spPr>
        <p:txBody>
          <a:bodyPr wrap="square">
            <a:spAutoFit/>
          </a:bodyPr>
          <a:lstStyle/>
          <a:p>
            <a:pPr>
              <a:lnSpc>
                <a:spcPct val="150000"/>
              </a:lnSpc>
            </a:pPr>
            <a:r>
              <a:rPr lang="zh-CN" altLang="en-US" sz="5400" b="1" dirty="0">
                <a:solidFill>
                  <a:srgbClr val="788BA9"/>
                </a:solidFill>
              </a:rPr>
              <a:t>进程内缓存</a:t>
            </a:r>
            <a:endParaRPr lang="en-US" altLang="zh-CN" sz="5400" b="1" dirty="0">
              <a:solidFill>
                <a:srgbClr val="788BA9"/>
              </a:solidFill>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1976730" y="6753617"/>
            <a:ext cx="11528255" cy="5846729"/>
          </a:xfrm>
          <a:prstGeom prst="rect">
            <a:avLst/>
          </a:prstGeom>
        </p:spPr>
        <p:txBody>
          <a:bodyPr wrap="square">
            <a:spAutoFit/>
          </a:bodyPr>
          <a:lstStyle/>
          <a:p>
            <a:pPr>
              <a:lnSpc>
                <a:spcPct val="150000"/>
              </a:lnSpc>
            </a:pPr>
            <a:r>
              <a:rPr lang="zh-CN" altLang="en-US" sz="5400" b="1" dirty="0">
                <a:solidFill>
                  <a:srgbClr val="788BA9"/>
                </a:solidFill>
              </a:rPr>
              <a:t>分布式缓存</a:t>
            </a:r>
            <a:endParaRPr lang="en-US" altLang="zh-CN" sz="5400" b="1" dirty="0">
              <a:solidFill>
                <a:srgbClr val="788BA9"/>
              </a:solidFill>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9676" y="2016302"/>
            <a:ext cx="16240036" cy="781551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3609874" y="9831819"/>
            <a:ext cx="16506091" cy="2487412"/>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36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745" y="2086029"/>
            <a:ext cx="9844979" cy="1042069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11176471" y="1775629"/>
            <a:ext cx="11554601" cy="4198585"/>
          </a:xfrm>
          <a:prstGeom prst="rect">
            <a:avLst/>
          </a:prstGeom>
        </p:spPr>
        <p:txBody>
          <a:bodyPr wrap="square">
            <a:spAutoFit/>
          </a:bodyPr>
          <a:lstStyle/>
          <a:p>
            <a:pPr>
              <a:lnSpc>
                <a:spcPct val="150000"/>
              </a:lnSpc>
            </a:pPr>
            <a:r>
              <a:rPr lang="zh-CN" altLang="en-US" sz="3024" b="1" dirty="0">
                <a:solidFill>
                  <a:srgbClr val="788BA9"/>
                </a:solidFill>
              </a:rPr>
              <a:t>多级缓存查询</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11176471" y="6480179"/>
            <a:ext cx="11554601" cy="5594737"/>
          </a:xfrm>
          <a:prstGeom prst="rect">
            <a:avLst/>
          </a:prstGeom>
        </p:spPr>
        <p:txBody>
          <a:bodyPr wrap="square">
            <a:spAutoFit/>
          </a:bodyPr>
          <a:lstStyle/>
          <a:p>
            <a:pPr>
              <a:lnSpc>
                <a:spcPct val="150000"/>
              </a:lnSpc>
            </a:pPr>
            <a:r>
              <a:rPr lang="zh-CN" altLang="en-US" sz="3024" b="1" dirty="0">
                <a:solidFill>
                  <a:srgbClr val="788BA9"/>
                </a:solidFill>
              </a:rPr>
              <a:t>多级缓存更新</a:t>
            </a:r>
            <a:endParaRPr lang="en-US" altLang="zh-CN" sz="3024" b="1" dirty="0">
              <a:solidFill>
                <a:srgbClr val="788BA9"/>
              </a:solidFill>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1070279" y="2266139"/>
            <a:ext cx="20898830" cy="1830245"/>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1052588" y="4402558"/>
            <a:ext cx="21620662" cy="8130624"/>
          </a:xfrm>
          <a:prstGeom prst="rect">
            <a:avLst/>
          </a:prstGeom>
        </p:spPr>
        <p:txBody>
          <a:bodyPr wrap="square">
            <a:spAutoFit/>
          </a:bodyPr>
          <a:lstStyle/>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64" name="组合 63">
            <a:extLst>
              <a:ext uri="{FF2B5EF4-FFF2-40B4-BE49-F238E27FC236}">
                <a16:creationId xmlns:a16="http://schemas.microsoft.com/office/drawing/2014/main" id="{BDB42D0D-0FA4-46E5-B105-71C8643C478C}"/>
              </a:ext>
            </a:extLst>
          </p:cNvPr>
          <p:cNvGrpSpPr/>
          <p:nvPr/>
        </p:nvGrpSpPr>
        <p:grpSpPr>
          <a:xfrm>
            <a:off x="7484224" y="2927028"/>
            <a:ext cx="8142377" cy="7594151"/>
            <a:chOff x="1686708" y="3010561"/>
            <a:chExt cx="8142377" cy="7594152"/>
          </a:xfrm>
        </p:grpSpPr>
        <p:sp>
          <p:nvSpPr>
            <p:cNvPr id="2" name="矩形: 圆角 1">
              <a:extLst>
                <a:ext uri="{FF2B5EF4-FFF2-40B4-BE49-F238E27FC236}">
                  <a16:creationId xmlns:a16="http://schemas.microsoft.com/office/drawing/2014/main" id="{8D835872-B04F-44BE-B41A-446D6DCDCF4A}"/>
                </a:ext>
              </a:extLst>
            </p:cNvPr>
            <p:cNvSpPr/>
            <p:nvPr/>
          </p:nvSpPr>
          <p:spPr>
            <a:xfrm>
              <a:off x="1686708" y="5424933"/>
              <a:ext cx="8142377" cy="517978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6B10817-AF81-4059-B026-FB701C04F031}"/>
                </a:ext>
              </a:extLst>
            </p:cNvPr>
            <p:cNvSpPr/>
            <p:nvPr/>
          </p:nvSpPr>
          <p:spPr>
            <a:xfrm>
              <a:off x="6913361" y="5926888"/>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文件</a:t>
              </a:r>
            </a:p>
          </p:txBody>
        </p:sp>
        <p:sp>
          <p:nvSpPr>
            <p:cNvPr id="16" name="矩形 15">
              <a:extLst>
                <a:ext uri="{FF2B5EF4-FFF2-40B4-BE49-F238E27FC236}">
                  <a16:creationId xmlns:a16="http://schemas.microsoft.com/office/drawing/2014/main" id="{3064A5B1-3CBF-4004-A6FA-A36749C13250}"/>
                </a:ext>
              </a:extLst>
            </p:cNvPr>
            <p:cNvSpPr/>
            <p:nvPr/>
          </p:nvSpPr>
          <p:spPr>
            <a:xfrm>
              <a:off x="6913361" y="9041257"/>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数据库</a:t>
              </a:r>
              <a:endParaRPr lang="en-US" altLang="zh-CN" sz="2800" b="1" dirty="0">
                <a:solidFill>
                  <a:srgbClr val="20497D"/>
                </a:solidFill>
                <a:latin typeface="微软雅黑" panose="020B0503020204020204" pitchFamily="34" charset="-122"/>
                <a:ea typeface="微软雅黑" panose="020B0503020204020204" pitchFamily="34" charset="-122"/>
              </a:endParaRPr>
            </a:p>
            <a:p>
              <a:pPr algn="ctr"/>
              <a:r>
                <a:rPr lang="en-US" altLang="zh-CN" sz="2800" b="1" dirty="0">
                  <a:solidFill>
                    <a:srgbClr val="20497D"/>
                  </a:solidFill>
                  <a:latin typeface="微软雅黑" panose="020B0503020204020204" pitchFamily="34" charset="-122"/>
                  <a:ea typeface="微软雅黑" panose="020B0503020204020204" pitchFamily="34" charset="-122"/>
                </a:rPr>
                <a:t>(</a:t>
              </a:r>
              <a:r>
                <a:rPr lang="en-US" altLang="zh-CN" sz="2800" b="1" dirty="0" err="1">
                  <a:solidFill>
                    <a:srgbClr val="20497D"/>
                  </a:solidFill>
                  <a:latin typeface="微软雅黑" panose="020B0503020204020204" pitchFamily="34" charset="-122"/>
                  <a:ea typeface="微软雅黑" panose="020B0503020204020204" pitchFamily="34" charset="-122"/>
                </a:rPr>
                <a:t>Mysql</a:t>
              </a:r>
              <a:r>
                <a:rPr lang="en-US" altLang="zh-CN" sz="2800" b="1" dirty="0">
                  <a:solidFill>
                    <a:srgbClr val="20497D"/>
                  </a:solidFill>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081AA10A-5A64-4749-A536-07A1B7C45464}"/>
                </a:ext>
              </a:extLst>
            </p:cNvPr>
            <p:cNvSpPr/>
            <p:nvPr/>
          </p:nvSpPr>
          <p:spPr>
            <a:xfrm>
              <a:off x="2529392" y="7489608"/>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应用程序</a:t>
              </a:r>
            </a:p>
          </p:txBody>
        </p:sp>
        <p:cxnSp>
          <p:nvCxnSpPr>
            <p:cNvPr id="6" name="直接箭头连接符 5">
              <a:extLst>
                <a:ext uri="{FF2B5EF4-FFF2-40B4-BE49-F238E27FC236}">
                  <a16:creationId xmlns:a16="http://schemas.microsoft.com/office/drawing/2014/main" id="{F89BEB81-2869-4FD0-B3EA-A79CDDBD81C0}"/>
                </a:ext>
              </a:extLst>
            </p:cNvPr>
            <p:cNvCxnSpPr>
              <a:cxnSpLocks/>
              <a:stCxn id="4" idx="2"/>
              <a:endCxn id="17" idx="0"/>
            </p:cNvCxnSpPr>
            <p:nvPr/>
          </p:nvCxnSpPr>
          <p:spPr>
            <a:xfrm>
              <a:off x="2846512" y="4289621"/>
              <a:ext cx="760045" cy="319998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63479C1-C3BF-4B40-ABD7-35479A8D2A68}"/>
                </a:ext>
              </a:extLst>
            </p:cNvPr>
            <p:cNvCxnSpPr>
              <a:stCxn id="17" idx="3"/>
              <a:endCxn id="15" idx="1"/>
            </p:cNvCxnSpPr>
            <p:nvPr/>
          </p:nvCxnSpPr>
          <p:spPr>
            <a:xfrm flipV="1">
              <a:off x="4683721" y="6412663"/>
              <a:ext cx="2229640" cy="156272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0E8391C-2554-4F3A-9825-762CD674DC51}"/>
                </a:ext>
              </a:extLst>
            </p:cNvPr>
            <p:cNvCxnSpPr>
              <a:stCxn id="17" idx="3"/>
            </p:cNvCxnSpPr>
            <p:nvPr/>
          </p:nvCxnSpPr>
          <p:spPr>
            <a:xfrm>
              <a:off x="4683721" y="7975383"/>
              <a:ext cx="2229639" cy="155164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597896D5-E2F2-4412-B1F5-4F4933768275}"/>
                </a:ext>
              </a:extLst>
            </p:cNvPr>
            <p:cNvSpPr/>
            <p:nvPr/>
          </p:nvSpPr>
          <p:spPr>
            <a:xfrm>
              <a:off x="1769347" y="3318071"/>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客户端</a:t>
              </a:r>
            </a:p>
          </p:txBody>
        </p:sp>
        <p:sp>
          <p:nvSpPr>
            <p:cNvPr id="20" name="矩形: 圆角 19">
              <a:extLst>
                <a:ext uri="{FF2B5EF4-FFF2-40B4-BE49-F238E27FC236}">
                  <a16:creationId xmlns:a16="http://schemas.microsoft.com/office/drawing/2014/main" id="{2713ECA9-6CA8-42A9-87DF-8E7E8376F378}"/>
                </a:ext>
              </a:extLst>
            </p:cNvPr>
            <p:cNvSpPr/>
            <p:nvPr/>
          </p:nvSpPr>
          <p:spPr>
            <a:xfrm>
              <a:off x="7673213" y="3318071"/>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DNS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605082E6-27FD-4A73-92AF-E3A47023E832}"/>
                </a:ext>
              </a:extLst>
            </p:cNvPr>
            <p:cNvCxnSpPr>
              <a:cxnSpLocks/>
            </p:cNvCxnSpPr>
            <p:nvPr/>
          </p:nvCxnSpPr>
          <p:spPr>
            <a:xfrm>
              <a:off x="3841037" y="3570852"/>
              <a:ext cx="383217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B3A94BE-3C5D-4CBE-AF29-5CD734808A3D}"/>
                </a:ext>
              </a:extLst>
            </p:cNvPr>
            <p:cNvCxnSpPr>
              <a:cxnSpLocks/>
            </p:cNvCxnSpPr>
            <p:nvPr/>
          </p:nvCxnSpPr>
          <p:spPr>
            <a:xfrm flipH="1">
              <a:off x="3841038" y="4203195"/>
              <a:ext cx="3832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AAFDE5FF-06E3-4E4E-AC7D-031A34686624}"/>
                </a:ext>
              </a:extLst>
            </p:cNvPr>
            <p:cNvSpPr/>
            <p:nvPr/>
          </p:nvSpPr>
          <p:spPr>
            <a:xfrm>
              <a:off x="4353881" y="3010561"/>
              <a:ext cx="2889317" cy="461665"/>
            </a:xfrm>
            <a:prstGeom prst="rect">
              <a:avLst/>
            </a:prstGeom>
          </p:spPr>
          <p:txBody>
            <a:bodyPr wrap="none">
              <a:spAutoFit/>
            </a:bodyPr>
            <a:lstStyle/>
            <a:p>
              <a:r>
                <a:rPr lang="en-US" altLang="zh-CN" sz="2400" b="1" dirty="0">
                  <a:solidFill>
                    <a:srgbClr val="1F497D"/>
                  </a:solidFill>
                  <a:latin typeface="微软雅黑" panose="020B0503020204020204" pitchFamily="34" charset="-122"/>
                  <a:ea typeface="微软雅黑" panose="020B0503020204020204" pitchFamily="34" charset="-122"/>
                </a:rPr>
                <a:t>www.taobao.com</a:t>
              </a:r>
              <a:endParaRPr lang="zh-CN" altLang="en-US" sz="24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C6D7786-5F40-45E1-98E7-C09EFADD07B8}"/>
                </a:ext>
              </a:extLst>
            </p:cNvPr>
            <p:cNvSpPr/>
            <p:nvPr/>
          </p:nvSpPr>
          <p:spPr>
            <a:xfrm>
              <a:off x="4554641" y="4309185"/>
              <a:ext cx="2529860" cy="461665"/>
            </a:xfrm>
            <a:prstGeom prst="rect">
              <a:avLst/>
            </a:prstGeom>
          </p:spPr>
          <p:txBody>
            <a:bodyPr wrap="none">
              <a:spAutoFit/>
            </a:bodyPr>
            <a:lstStyle/>
            <a:p>
              <a:pPr algn="ctr">
                <a:lnSpc>
                  <a:spcPct val="100000"/>
                </a:lnSpc>
              </a:pPr>
              <a:r>
                <a:rPr lang="en-US" altLang="zh-CN" sz="2400" b="1" dirty="0">
                  <a:solidFill>
                    <a:srgbClr val="1F497D"/>
                  </a:solidFill>
                  <a:latin typeface="微软雅黑" panose="020B0503020204020204" pitchFamily="34" charset="-122"/>
                  <a:ea typeface="微软雅黑" panose="020B0503020204020204" pitchFamily="34" charset="-122"/>
                </a:rPr>
                <a:t>27.211.197.172</a:t>
              </a:r>
              <a:endParaRPr lang="zh-CN" altLang="en-US" sz="2000" b="0" i="0" dirty="0">
                <a:effectLst/>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2D8A735D-F895-4207-ADD3-37AF2B071D98}"/>
                </a:ext>
              </a:extLst>
            </p:cNvPr>
            <p:cNvSpPr txBox="1"/>
            <p:nvPr/>
          </p:nvSpPr>
          <p:spPr>
            <a:xfrm>
              <a:off x="1769347" y="6745056"/>
              <a:ext cx="677108" cy="2781976"/>
            </a:xfrm>
            <a:prstGeom prst="rect">
              <a:avLst/>
            </a:prstGeom>
            <a:noFill/>
          </p:spPr>
          <p:txBody>
            <a:bodyPr vert="eaVert" wrap="square" rtlCol="0">
              <a:spAutoFit/>
            </a:bodyPr>
            <a:lstStyle/>
            <a:p>
              <a:pPr algn="ctr"/>
              <a:r>
                <a:rPr lang="zh-CN" altLang="en-US" sz="3200" b="1" dirty="0">
                  <a:solidFill>
                    <a:srgbClr val="696773"/>
                  </a:solidFill>
                  <a:latin typeface="微软雅黑" panose="020B0503020204020204" pitchFamily="34" charset="-122"/>
                  <a:ea typeface="微软雅黑" panose="020B0503020204020204" pitchFamily="34" charset="-122"/>
                </a:rPr>
                <a:t>应用服务器</a:t>
              </a:r>
            </a:p>
          </p:txBody>
        </p:sp>
      </p:grpSp>
      <p:sp>
        <p:nvSpPr>
          <p:cNvPr id="67" name="矩形: 圆角 66">
            <a:extLst>
              <a:ext uri="{FF2B5EF4-FFF2-40B4-BE49-F238E27FC236}">
                <a16:creationId xmlns:a16="http://schemas.microsoft.com/office/drawing/2014/main" id="{34ADDEEB-4C4C-4938-B3A3-F2777A7EFBB3}"/>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68" name="文本框 67">
            <a:extLst>
              <a:ext uri="{FF2B5EF4-FFF2-40B4-BE49-F238E27FC236}">
                <a16:creationId xmlns:a16="http://schemas.microsoft.com/office/drawing/2014/main" id="{65C5A47D-3316-4F91-A8B5-EAA3BD1BA618}"/>
              </a:ext>
            </a:extLst>
          </p:cNvPr>
          <p:cNvSpPr txBox="1"/>
          <p:nvPr/>
        </p:nvSpPr>
        <p:spPr>
          <a:xfrm>
            <a:off x="10075528" y="11119816"/>
            <a:ext cx="2635348"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单机架构</a:t>
            </a:r>
          </a:p>
        </p:txBody>
      </p:sp>
    </p:spTree>
    <p:extLst>
      <p:ext uri="{BB962C8B-B14F-4D97-AF65-F5344CB8AC3E}">
        <p14:creationId xmlns:p14="http://schemas.microsoft.com/office/powerpoint/2010/main" val="112692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72" y="2155801"/>
            <a:ext cx="5461531" cy="8648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731" y="2155799"/>
            <a:ext cx="5586991" cy="864876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13065114" y="4024333"/>
            <a:ext cx="9262259" cy="520315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1380920" y="10790616"/>
            <a:ext cx="4419651"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7969536" y="10804552"/>
            <a:ext cx="4598457"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976730" y="2427560"/>
            <a:ext cx="19045404" cy="310950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976728" y="6926559"/>
            <a:ext cx="19416994" cy="415633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20" y="2284654"/>
            <a:ext cx="8602256" cy="839104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9544893" y="2284658"/>
            <a:ext cx="12862772" cy="4351384"/>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3779"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9544895" y="7413231"/>
            <a:ext cx="6983041" cy="3479029"/>
          </a:xfrm>
          <a:prstGeom prst="rect">
            <a:avLst/>
          </a:prstGeom>
        </p:spPr>
        <p:txBody>
          <a:bodyPr wrap="square">
            <a:spAutoFit/>
          </a:bodyPr>
          <a:lstStyle/>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原子性（</a:t>
            </a:r>
            <a:r>
              <a:rPr lang="en-US" altLang="zh-CN" sz="3779" b="1" dirty="0">
                <a:solidFill>
                  <a:srgbClr val="788BA9"/>
                </a:solidFill>
                <a:latin typeface="微软雅黑" panose="020B0503020204020204" pitchFamily="34" charset="-122"/>
                <a:ea typeface="微软雅黑" panose="020B0503020204020204" pitchFamily="34" charset="-122"/>
                <a:cs typeface="+mn-ea"/>
              </a:rPr>
              <a:t>Atomicity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一致性（</a:t>
            </a:r>
            <a:r>
              <a:rPr lang="en-US" altLang="zh-CN" sz="3779"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隔离性（</a:t>
            </a:r>
            <a:r>
              <a:rPr lang="en-US" altLang="zh-CN" sz="3779" b="1" dirty="0">
                <a:solidFill>
                  <a:srgbClr val="788BA9"/>
                </a:solidFill>
                <a:latin typeface="微软雅黑" panose="020B0503020204020204" pitchFamily="34" charset="-122"/>
                <a:ea typeface="微软雅黑" panose="020B0503020204020204" pitchFamily="34" charset="-122"/>
                <a:cs typeface="+mn-ea"/>
              </a:rPr>
              <a:t>Isolation</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持久性（</a:t>
            </a:r>
            <a:r>
              <a:rPr lang="en-US" altLang="zh-CN" sz="3779"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5" y="4034164"/>
            <a:ext cx="7677876" cy="8925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2127" y="4013896"/>
            <a:ext cx="8603495" cy="889924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976732" y="1847962"/>
            <a:ext cx="19691271" cy="2606676"/>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837178" y="5321277"/>
            <a:ext cx="8315546" cy="707886"/>
          </a:xfrm>
          <a:prstGeom prst="rect">
            <a:avLst/>
          </a:prstGeom>
        </p:spPr>
        <p:txBody>
          <a:bodyPr wrap="non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83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11694876" y="5274586"/>
            <a:ext cx="10304424" cy="707886"/>
          </a:xfrm>
          <a:prstGeom prst="rect">
            <a:avLst/>
          </a:prstGeom>
        </p:spPr>
        <p:txBody>
          <a:bodyPr wrap="non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864993" y="2125830"/>
            <a:ext cx="21659766" cy="2418611"/>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3779"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3779" b="1" dirty="0">
                <a:solidFill>
                  <a:srgbClr val="D67A71"/>
                </a:solidFill>
                <a:latin typeface="微软雅黑" panose="020B0503020204020204" pitchFamily="34" charset="-122"/>
                <a:ea typeface="微软雅黑" panose="020B0503020204020204" pitchFamily="34" charset="-122"/>
                <a:cs typeface="+mn-ea"/>
              </a:rPr>
              <a:t>，即 </a:t>
            </a:r>
            <a:r>
              <a:rPr lang="en-US" altLang="zh-CN" sz="3779" b="1" dirty="0">
                <a:solidFill>
                  <a:srgbClr val="D67A71"/>
                </a:solidFill>
                <a:latin typeface="微软雅黑" panose="020B0503020204020204" pitchFamily="34" charset="-122"/>
                <a:ea typeface="微软雅黑" panose="020B0503020204020204" pitchFamily="34" charset="-122"/>
                <a:cs typeface="+mn-ea"/>
              </a:rPr>
              <a:t>2PC</a:t>
            </a:r>
            <a:r>
              <a:rPr lang="zh-CN" altLang="en-US" sz="3779" b="1" dirty="0">
                <a:solidFill>
                  <a:srgbClr val="D67A71"/>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3779"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3779"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3779"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943939" y="5317750"/>
            <a:ext cx="10194464" cy="1200329"/>
          </a:xfrm>
          <a:prstGeom prst="rect">
            <a:avLst/>
          </a:prstGeom>
          <a:noFill/>
        </p:spPr>
        <p:txBody>
          <a:bodyPr wrap="square">
            <a:spAutoFit/>
          </a:bodyPr>
          <a:lstStyle/>
          <a:p>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8126"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11862919" y="5317748"/>
            <a:ext cx="10194464" cy="1200329"/>
          </a:xfrm>
          <a:prstGeom prst="rect">
            <a:avLst/>
          </a:prstGeom>
          <a:noFill/>
        </p:spPr>
        <p:txBody>
          <a:bodyPr wrap="square">
            <a:spAutoFit/>
          </a:bodyPr>
          <a:lstStyle/>
          <a:p>
            <a:pPr>
              <a:defRPr/>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943939" y="2203359"/>
            <a:ext cx="21113444" cy="2418611"/>
          </a:xfrm>
          <a:prstGeom prst="rect">
            <a:avLst/>
          </a:prstGeom>
        </p:spPr>
        <p:txBody>
          <a:bodyPr wrap="square">
            <a:spAutoFit/>
          </a:bodyPr>
          <a:lstStyle/>
          <a:p>
            <a:r>
              <a:rPr lang="zh-CN" altLang="en-US" sz="3779" b="1" dirty="0">
                <a:solidFill>
                  <a:srgbClr val="788BA9"/>
                </a:solidFill>
                <a:latin typeface="-apple-system"/>
              </a:rPr>
              <a:t>阶段 </a:t>
            </a:r>
            <a:r>
              <a:rPr lang="en-US" altLang="zh-CN" sz="3779" b="1" dirty="0">
                <a:solidFill>
                  <a:srgbClr val="788BA9"/>
                </a:solidFill>
                <a:latin typeface="-apple-system"/>
              </a:rPr>
              <a:t>1</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canCommit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3779" dirty="0">
              <a:solidFill>
                <a:srgbClr val="24292E"/>
              </a:solidFill>
              <a:latin typeface="-apple-system"/>
            </a:endParaRPr>
          </a:p>
          <a:p>
            <a:r>
              <a:rPr lang="zh-CN" altLang="en-US" sz="3779" b="1" dirty="0">
                <a:solidFill>
                  <a:srgbClr val="788BA9"/>
                </a:solidFill>
                <a:latin typeface="-apple-system"/>
              </a:rPr>
              <a:t>阶段 </a:t>
            </a:r>
            <a:r>
              <a:rPr lang="en-US" altLang="zh-CN" sz="3779" b="1" dirty="0">
                <a:solidFill>
                  <a:srgbClr val="788BA9"/>
                </a:solidFill>
                <a:latin typeface="-apple-system"/>
              </a:rPr>
              <a:t>2</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preCommit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181" y="4356135"/>
            <a:ext cx="19813873" cy="76907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1744544" y="2290401"/>
            <a:ext cx="13564439" cy="673902"/>
          </a:xfrm>
          <a:prstGeom prst="rect">
            <a:avLst/>
          </a:prstGeom>
          <a:noFill/>
        </p:spPr>
        <p:txBody>
          <a:bodyPr wrap="square">
            <a:spAutoFit/>
          </a:bodyPr>
          <a:lstStyle/>
          <a:p>
            <a:r>
              <a:rPr lang="zh-CN" altLang="en-US" sz="3779" b="1" dirty="0">
                <a:solidFill>
                  <a:srgbClr val="788BA9"/>
                </a:solidFill>
                <a:latin typeface="微软雅黑" panose="020B0503020204020204" pitchFamily="34" charset="-122"/>
                <a:ea typeface="微软雅黑" panose="020B0503020204020204" pitchFamily="34" charset="-122"/>
                <a:cs typeface="+mn-ea"/>
              </a:rPr>
              <a:t>阶段 </a:t>
            </a:r>
            <a:r>
              <a:rPr lang="en-US" altLang="zh-CN" sz="3779" b="1" dirty="0">
                <a:solidFill>
                  <a:srgbClr val="788BA9"/>
                </a:solidFill>
                <a:latin typeface="微软雅黑" panose="020B0503020204020204" pitchFamily="34" charset="-122"/>
                <a:ea typeface="微软雅黑" panose="020B0503020204020204" pitchFamily="34" charset="-122"/>
                <a:cs typeface="+mn-ea"/>
              </a:rPr>
              <a:t>3</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en-US" altLang="zh-CN" sz="3779"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744544" y="3624965"/>
            <a:ext cx="13564439" cy="646331"/>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500597" y="2561981"/>
            <a:ext cx="13564439" cy="1200329"/>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3973931"/>
            <a:ext cx="20694792" cy="80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3" y="6627531"/>
            <a:ext cx="11374157" cy="63165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701" y="6627536"/>
            <a:ext cx="11374157" cy="63165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998291" y="5406147"/>
            <a:ext cx="9926960" cy="1200329"/>
          </a:xfrm>
          <a:prstGeom prst="rect">
            <a:avLst/>
          </a:prstGeom>
          <a:noFill/>
        </p:spPr>
        <p:txBody>
          <a:bodyPr wrap="square">
            <a:spAutoFit/>
          </a:bodyPr>
          <a:lstStyle/>
          <a:p>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12243292" y="5406147"/>
            <a:ext cx="9926960" cy="1200329"/>
          </a:xfrm>
          <a:prstGeom prst="rect">
            <a:avLst/>
          </a:prstGeom>
          <a:noFill/>
        </p:spPr>
        <p:txBody>
          <a:bodyPr wrap="square">
            <a:spAutoFit/>
          </a:bodyPr>
          <a:lstStyle/>
          <a:p>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976732" y="1847263"/>
            <a:ext cx="18690531" cy="3318409"/>
          </a:xfrm>
          <a:prstGeom prst="rect">
            <a:avLst/>
          </a:prstGeom>
          <a:noFill/>
        </p:spPr>
        <p:txBody>
          <a:bodyPr wrap="square">
            <a:spAutoFit/>
          </a:bodyPr>
          <a:lstStyle/>
          <a:p>
            <a:pPr>
              <a:lnSpc>
                <a:spcPct val="150000"/>
              </a:lnSpc>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Try</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Confirm</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Cancel</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976730" y="2905881"/>
            <a:ext cx="19045404" cy="8293552"/>
          </a:xfrm>
          <a:prstGeom prst="rect">
            <a:avLst/>
          </a:prstGeom>
          <a:noFill/>
        </p:spPr>
        <p:txBody>
          <a:bodyPr wrap="square">
            <a:spAutoFit/>
          </a:bodyPr>
          <a:lstStyle/>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可靠性</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17508B68-8F5F-4655-A232-549C4A99E0FA}"/>
              </a:ext>
            </a:extLst>
          </p:cNvPr>
          <p:cNvGrpSpPr/>
          <p:nvPr/>
        </p:nvGrpSpPr>
        <p:grpSpPr>
          <a:xfrm>
            <a:off x="1445797" y="2312266"/>
            <a:ext cx="8864124" cy="7021120"/>
            <a:chOff x="1445797" y="2312266"/>
            <a:chExt cx="8864124" cy="7021120"/>
          </a:xfrm>
        </p:grpSpPr>
        <p:sp>
          <p:nvSpPr>
            <p:cNvPr id="47" name="矩形 46">
              <a:extLst>
                <a:ext uri="{FF2B5EF4-FFF2-40B4-BE49-F238E27FC236}">
                  <a16:creationId xmlns:a16="http://schemas.microsoft.com/office/drawing/2014/main" id="{287BCC3A-B24E-4AF6-8D57-3D2FFCDECC54}"/>
                </a:ext>
              </a:extLst>
            </p:cNvPr>
            <p:cNvSpPr/>
            <p:nvPr/>
          </p:nvSpPr>
          <p:spPr>
            <a:xfrm>
              <a:off x="8155592" y="5314979"/>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文件</a:t>
              </a:r>
            </a:p>
          </p:txBody>
        </p:sp>
        <p:sp>
          <p:nvSpPr>
            <p:cNvPr id="48" name="矩形 47">
              <a:extLst>
                <a:ext uri="{FF2B5EF4-FFF2-40B4-BE49-F238E27FC236}">
                  <a16:creationId xmlns:a16="http://schemas.microsoft.com/office/drawing/2014/main" id="{BB68DC77-6E58-425B-8A4A-678F1CDD1210}"/>
                </a:ext>
              </a:extLst>
            </p:cNvPr>
            <p:cNvSpPr/>
            <p:nvPr/>
          </p:nvSpPr>
          <p:spPr>
            <a:xfrm>
              <a:off x="8155592" y="8361836"/>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数据库</a:t>
              </a:r>
              <a:endParaRPr lang="en-US" altLang="zh-CN" sz="2800" b="1" dirty="0">
                <a:solidFill>
                  <a:srgbClr val="20497D"/>
                </a:solidFill>
                <a:latin typeface="微软雅黑" panose="020B0503020204020204" pitchFamily="34" charset="-122"/>
                <a:ea typeface="微软雅黑" panose="020B0503020204020204" pitchFamily="34" charset="-122"/>
              </a:endParaRPr>
            </a:p>
            <a:p>
              <a:pPr algn="ctr"/>
              <a:r>
                <a:rPr lang="en-US" altLang="zh-CN" sz="2800" b="1" dirty="0">
                  <a:solidFill>
                    <a:srgbClr val="20497D"/>
                  </a:solidFill>
                  <a:latin typeface="微软雅黑" panose="020B0503020204020204" pitchFamily="34" charset="-122"/>
                  <a:ea typeface="微软雅黑" panose="020B0503020204020204" pitchFamily="34" charset="-122"/>
                </a:rPr>
                <a:t>(</a:t>
              </a:r>
              <a:r>
                <a:rPr lang="en-US" altLang="zh-CN" sz="2800" b="1" dirty="0" err="1">
                  <a:solidFill>
                    <a:srgbClr val="20497D"/>
                  </a:solidFill>
                  <a:latin typeface="微软雅黑" panose="020B0503020204020204" pitchFamily="34" charset="-122"/>
                  <a:ea typeface="微软雅黑" panose="020B0503020204020204" pitchFamily="34" charset="-122"/>
                </a:rPr>
                <a:t>Mysql</a:t>
              </a:r>
              <a:r>
                <a:rPr lang="en-US" altLang="zh-CN" sz="2800" b="1" dirty="0">
                  <a:solidFill>
                    <a:srgbClr val="20497D"/>
                  </a:solidFill>
                  <a:latin typeface="微软雅黑" panose="020B0503020204020204" pitchFamily="34" charset="-122"/>
                  <a:ea typeface="微软雅黑" panose="020B0503020204020204" pitchFamily="34" charset="-122"/>
                </a:rPr>
                <a:t>)</a:t>
              </a:r>
            </a:p>
          </p:txBody>
        </p:sp>
        <p:grpSp>
          <p:nvGrpSpPr>
            <p:cNvPr id="49" name="组合 48">
              <a:extLst>
                <a:ext uri="{FF2B5EF4-FFF2-40B4-BE49-F238E27FC236}">
                  <a16:creationId xmlns:a16="http://schemas.microsoft.com/office/drawing/2014/main" id="{BEB2690C-2A40-4E4C-B058-AA55651FB502}"/>
                </a:ext>
              </a:extLst>
            </p:cNvPr>
            <p:cNvGrpSpPr/>
            <p:nvPr/>
          </p:nvGrpSpPr>
          <p:grpSpPr>
            <a:xfrm>
              <a:off x="1445797" y="6169431"/>
              <a:ext cx="3453761" cy="2799569"/>
              <a:chOff x="12622667" y="6480175"/>
              <a:chExt cx="3453761" cy="2799569"/>
            </a:xfrm>
          </p:grpSpPr>
          <p:sp>
            <p:nvSpPr>
              <p:cNvPr id="59" name="矩形: 圆角 58">
                <a:extLst>
                  <a:ext uri="{FF2B5EF4-FFF2-40B4-BE49-F238E27FC236}">
                    <a16:creationId xmlns:a16="http://schemas.microsoft.com/office/drawing/2014/main" id="{96A55E33-7A27-4020-814E-2FE1D36DFFB3}"/>
                  </a:ext>
                </a:extLst>
              </p:cNvPr>
              <p:cNvSpPr/>
              <p:nvPr/>
            </p:nvSpPr>
            <p:spPr>
              <a:xfrm>
                <a:off x="12622667" y="6480175"/>
                <a:ext cx="3453761" cy="279956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867A5C4A-1CD4-49BA-8345-36A4BB29513D}"/>
                  </a:ext>
                </a:extLst>
              </p:cNvPr>
              <p:cNvSpPr/>
              <p:nvPr/>
            </p:nvSpPr>
            <p:spPr>
              <a:xfrm>
                <a:off x="13299165" y="7912500"/>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本地缓存</a:t>
                </a:r>
              </a:p>
            </p:txBody>
          </p:sp>
          <p:sp>
            <p:nvSpPr>
              <p:cNvPr id="61" name="文本框 60">
                <a:extLst>
                  <a:ext uri="{FF2B5EF4-FFF2-40B4-BE49-F238E27FC236}">
                    <a16:creationId xmlns:a16="http://schemas.microsoft.com/office/drawing/2014/main" id="{2E80A31F-B67E-4472-9E46-93271483CC16}"/>
                  </a:ext>
                </a:extLst>
              </p:cNvPr>
              <p:cNvSpPr txBox="1"/>
              <p:nvPr/>
            </p:nvSpPr>
            <p:spPr>
              <a:xfrm>
                <a:off x="13069716" y="6577276"/>
                <a:ext cx="2545737" cy="1077218"/>
              </a:xfrm>
              <a:prstGeom prst="rect">
                <a:avLst/>
              </a:prstGeom>
              <a:noFill/>
            </p:spPr>
            <p:txBody>
              <a:bodyPr wrap="square" rtlCol="0">
                <a:spAutoFit/>
              </a:bodyPr>
              <a:lstStyle/>
              <a:p>
                <a:pPr algn="ctr"/>
                <a:r>
                  <a:rPr lang="zh-CN" altLang="en-US" sz="3200" b="1" dirty="0">
                    <a:solidFill>
                      <a:srgbClr val="696773"/>
                    </a:solidFill>
                    <a:latin typeface="微软雅黑" panose="020B0503020204020204" pitchFamily="34" charset="-122"/>
                    <a:ea typeface="微软雅黑" panose="020B0503020204020204" pitchFamily="34" charset="-122"/>
                  </a:rPr>
                  <a:t>应用服务</a:t>
                </a:r>
                <a:endParaRPr lang="en-US" altLang="zh-CN" sz="3200" b="1" dirty="0">
                  <a:solidFill>
                    <a:srgbClr val="696773"/>
                  </a:solidFill>
                  <a:latin typeface="微软雅黑" panose="020B0503020204020204" pitchFamily="34" charset="-122"/>
                  <a:ea typeface="微软雅黑" panose="020B0503020204020204" pitchFamily="34" charset="-122"/>
                </a:endParaRPr>
              </a:p>
              <a:p>
                <a:pPr algn="ctr"/>
                <a:r>
                  <a:rPr lang="zh-CN" altLang="en-US" sz="3200" b="1" dirty="0">
                    <a:solidFill>
                      <a:srgbClr val="696773"/>
                    </a:solidFill>
                    <a:latin typeface="微软雅黑" panose="020B0503020204020204" pitchFamily="34" charset="-122"/>
                    <a:ea typeface="微软雅黑" panose="020B0503020204020204" pitchFamily="34" charset="-122"/>
                  </a:rPr>
                  <a:t>（</a:t>
                </a:r>
                <a:r>
                  <a:rPr lang="en-US" altLang="zh-CN" sz="3200" b="1" dirty="0">
                    <a:solidFill>
                      <a:srgbClr val="696773"/>
                    </a:solidFill>
                    <a:latin typeface="微软雅黑" panose="020B0503020204020204" pitchFamily="34" charset="-122"/>
                    <a:ea typeface="微软雅黑" panose="020B0503020204020204" pitchFamily="34" charset="-122"/>
                  </a:rPr>
                  <a:t>Tomcat</a:t>
                </a:r>
                <a:r>
                  <a:rPr lang="zh-CN" altLang="en-US" sz="3200" b="1" dirty="0">
                    <a:solidFill>
                      <a:srgbClr val="696773"/>
                    </a:solidFill>
                    <a:latin typeface="微软雅黑" panose="020B0503020204020204" pitchFamily="34" charset="-122"/>
                    <a:ea typeface="微软雅黑" panose="020B0503020204020204" pitchFamily="34" charset="-122"/>
                  </a:rPr>
                  <a:t>）</a:t>
                </a:r>
              </a:p>
            </p:txBody>
          </p:sp>
        </p:grpSp>
        <p:cxnSp>
          <p:nvCxnSpPr>
            <p:cNvPr id="50" name="直接箭头连接符 49">
              <a:extLst>
                <a:ext uri="{FF2B5EF4-FFF2-40B4-BE49-F238E27FC236}">
                  <a16:creationId xmlns:a16="http://schemas.microsoft.com/office/drawing/2014/main" id="{98BAD3ED-73D2-4141-BF0C-A6E599ACB421}"/>
                </a:ext>
              </a:extLst>
            </p:cNvPr>
            <p:cNvCxnSpPr>
              <a:stCxn id="59" idx="3"/>
              <a:endCxn id="47" idx="1"/>
            </p:cNvCxnSpPr>
            <p:nvPr/>
          </p:nvCxnSpPr>
          <p:spPr>
            <a:xfrm flipV="1">
              <a:off x="4899558" y="5800754"/>
              <a:ext cx="3256034" cy="1768462"/>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283509F7-2E6E-406A-A204-66EDEF1D3B32}"/>
                </a:ext>
              </a:extLst>
            </p:cNvPr>
            <p:cNvCxnSpPr>
              <a:stCxn id="59" idx="3"/>
              <a:endCxn id="48" idx="1"/>
            </p:cNvCxnSpPr>
            <p:nvPr/>
          </p:nvCxnSpPr>
          <p:spPr>
            <a:xfrm>
              <a:off x="4899558" y="7569216"/>
              <a:ext cx="3256034" cy="1278395"/>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924113E-E9DD-42B3-B5CA-77336EEE14F0}"/>
                </a:ext>
              </a:extLst>
            </p:cNvPr>
            <p:cNvCxnSpPr>
              <a:cxnSpLocks/>
              <a:stCxn id="53" idx="2"/>
              <a:endCxn id="59" idx="0"/>
            </p:cNvCxnSpPr>
            <p:nvPr/>
          </p:nvCxnSpPr>
          <p:spPr>
            <a:xfrm>
              <a:off x="3167713" y="3629764"/>
              <a:ext cx="4965" cy="253966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14C72359-9E17-4901-BA29-49357387186D}"/>
                </a:ext>
              </a:extLst>
            </p:cNvPr>
            <p:cNvSpPr/>
            <p:nvPr/>
          </p:nvSpPr>
          <p:spPr>
            <a:xfrm>
              <a:off x="2090548" y="2658214"/>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客户端</a:t>
              </a:r>
            </a:p>
          </p:txBody>
        </p:sp>
        <p:sp>
          <p:nvSpPr>
            <p:cNvPr id="54" name="矩形: 圆角 53">
              <a:extLst>
                <a:ext uri="{FF2B5EF4-FFF2-40B4-BE49-F238E27FC236}">
                  <a16:creationId xmlns:a16="http://schemas.microsoft.com/office/drawing/2014/main" id="{7E42FA3D-9251-4C58-98FB-C7D3E56C987F}"/>
                </a:ext>
              </a:extLst>
            </p:cNvPr>
            <p:cNvSpPr/>
            <p:nvPr/>
          </p:nvSpPr>
          <p:spPr>
            <a:xfrm>
              <a:off x="8077053" y="2658214"/>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DNS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55" name="直接箭头连接符 54">
              <a:extLst>
                <a:ext uri="{FF2B5EF4-FFF2-40B4-BE49-F238E27FC236}">
                  <a16:creationId xmlns:a16="http://schemas.microsoft.com/office/drawing/2014/main" id="{B5E64D50-8027-4EC1-9D2F-D08B9E8ED51C}"/>
                </a:ext>
              </a:extLst>
            </p:cNvPr>
            <p:cNvCxnSpPr>
              <a:cxnSpLocks/>
            </p:cNvCxnSpPr>
            <p:nvPr/>
          </p:nvCxnSpPr>
          <p:spPr>
            <a:xfrm>
              <a:off x="4244877" y="2872557"/>
              <a:ext cx="383217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40C47EF-15F8-42F7-9D9E-3093BCD68878}"/>
                </a:ext>
              </a:extLst>
            </p:cNvPr>
            <p:cNvCxnSpPr>
              <a:cxnSpLocks/>
            </p:cNvCxnSpPr>
            <p:nvPr/>
          </p:nvCxnSpPr>
          <p:spPr>
            <a:xfrm flipH="1">
              <a:off x="4244878" y="3504900"/>
              <a:ext cx="3832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1F9C9B3A-B641-4E77-BA4D-B0C80DA82C90}"/>
                </a:ext>
              </a:extLst>
            </p:cNvPr>
            <p:cNvSpPr/>
            <p:nvPr/>
          </p:nvSpPr>
          <p:spPr>
            <a:xfrm>
              <a:off x="4757721" y="2312266"/>
              <a:ext cx="2889317" cy="461665"/>
            </a:xfrm>
            <a:prstGeom prst="rect">
              <a:avLst/>
            </a:prstGeom>
          </p:spPr>
          <p:txBody>
            <a:bodyPr wrap="none">
              <a:spAutoFit/>
            </a:bodyPr>
            <a:lstStyle/>
            <a:p>
              <a:r>
                <a:rPr lang="en-US" altLang="zh-CN" sz="2400" b="1" dirty="0">
                  <a:solidFill>
                    <a:srgbClr val="1F497D"/>
                  </a:solidFill>
                  <a:latin typeface="微软雅黑" panose="020B0503020204020204" pitchFamily="34" charset="-122"/>
                  <a:ea typeface="微软雅黑" panose="020B0503020204020204" pitchFamily="34" charset="-122"/>
                </a:rPr>
                <a:t>www.taobao.com</a:t>
              </a:r>
              <a:endParaRPr lang="zh-CN" altLang="en-US" sz="2400"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2326A859-C52A-413E-AE7C-E0A51BB11E7E}"/>
                </a:ext>
              </a:extLst>
            </p:cNvPr>
            <p:cNvSpPr/>
            <p:nvPr/>
          </p:nvSpPr>
          <p:spPr>
            <a:xfrm>
              <a:off x="4958481" y="3610890"/>
              <a:ext cx="2529860" cy="461665"/>
            </a:xfrm>
            <a:prstGeom prst="rect">
              <a:avLst/>
            </a:prstGeom>
          </p:spPr>
          <p:txBody>
            <a:bodyPr wrap="none">
              <a:spAutoFit/>
            </a:bodyPr>
            <a:lstStyle/>
            <a:p>
              <a:pPr algn="ctr">
                <a:lnSpc>
                  <a:spcPct val="100000"/>
                </a:lnSpc>
              </a:pPr>
              <a:r>
                <a:rPr lang="en-US" altLang="zh-CN" sz="2400" b="1" dirty="0">
                  <a:solidFill>
                    <a:srgbClr val="1F497D"/>
                  </a:solidFill>
                  <a:latin typeface="微软雅黑" panose="020B0503020204020204" pitchFamily="34" charset="-122"/>
                  <a:ea typeface="微软雅黑" panose="020B0503020204020204" pitchFamily="34" charset="-122"/>
                </a:rPr>
                <a:t>27.211.197.172</a:t>
              </a:r>
              <a:endParaRPr lang="zh-CN" altLang="en-US" sz="2000" b="0" i="0" dirty="0">
                <a:effectLst/>
                <a:latin typeface="微软雅黑" panose="020B0503020204020204" pitchFamily="34" charset="-122"/>
                <a:ea typeface="微软雅黑" panose="020B0503020204020204" pitchFamily="34" charset="-122"/>
              </a:endParaRPr>
            </a:p>
          </p:txBody>
        </p:sp>
      </p:grpSp>
      <p:sp>
        <p:nvSpPr>
          <p:cNvPr id="62" name="文本框 61">
            <a:extLst>
              <a:ext uri="{FF2B5EF4-FFF2-40B4-BE49-F238E27FC236}">
                <a16:creationId xmlns:a16="http://schemas.microsoft.com/office/drawing/2014/main" id="{5ABDF673-F2C2-4ADB-8E46-214219ED8987}"/>
              </a:ext>
            </a:extLst>
          </p:cNvPr>
          <p:cNvSpPr txBox="1"/>
          <p:nvPr/>
        </p:nvSpPr>
        <p:spPr>
          <a:xfrm>
            <a:off x="15632776" y="11146587"/>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分布式缓存</a:t>
            </a:r>
          </a:p>
        </p:txBody>
      </p:sp>
      <p:sp>
        <p:nvSpPr>
          <p:cNvPr id="63" name="文本框 62">
            <a:extLst>
              <a:ext uri="{FF2B5EF4-FFF2-40B4-BE49-F238E27FC236}">
                <a16:creationId xmlns:a16="http://schemas.microsoft.com/office/drawing/2014/main" id="{14222D2E-33DF-4FA9-A780-AE0DD7ABB860}"/>
              </a:ext>
            </a:extLst>
          </p:cNvPr>
          <p:cNvSpPr txBox="1"/>
          <p:nvPr/>
        </p:nvSpPr>
        <p:spPr>
          <a:xfrm>
            <a:off x="4218201" y="11146587"/>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服务和数据分离</a:t>
            </a:r>
          </a:p>
        </p:txBody>
      </p:sp>
      <p:sp>
        <p:nvSpPr>
          <p:cNvPr id="67" name="箭头: 右 66">
            <a:extLst>
              <a:ext uri="{FF2B5EF4-FFF2-40B4-BE49-F238E27FC236}">
                <a16:creationId xmlns:a16="http://schemas.microsoft.com/office/drawing/2014/main" id="{AF07149E-CB83-44A0-BABD-AB6A32DCA4A2}"/>
              </a:ext>
            </a:extLst>
          </p:cNvPr>
          <p:cNvSpPr/>
          <p:nvPr/>
        </p:nvSpPr>
        <p:spPr>
          <a:xfrm rot="10800000" flipH="1">
            <a:off x="11191052" y="6068159"/>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grpSp>
        <p:nvGrpSpPr>
          <p:cNvPr id="5" name="组合 4">
            <a:extLst>
              <a:ext uri="{FF2B5EF4-FFF2-40B4-BE49-F238E27FC236}">
                <a16:creationId xmlns:a16="http://schemas.microsoft.com/office/drawing/2014/main" id="{EF89F75B-90C9-428D-8CD9-CA228A16B46F}"/>
              </a:ext>
            </a:extLst>
          </p:cNvPr>
          <p:cNvGrpSpPr/>
          <p:nvPr/>
        </p:nvGrpSpPr>
        <p:grpSpPr>
          <a:xfrm>
            <a:off x="12886438" y="2301927"/>
            <a:ext cx="8800933" cy="8210561"/>
            <a:chOff x="12886438" y="2301927"/>
            <a:chExt cx="8800933" cy="8210561"/>
          </a:xfrm>
        </p:grpSpPr>
        <p:grpSp>
          <p:nvGrpSpPr>
            <p:cNvPr id="18" name="组合 17">
              <a:extLst>
                <a:ext uri="{FF2B5EF4-FFF2-40B4-BE49-F238E27FC236}">
                  <a16:creationId xmlns:a16="http://schemas.microsoft.com/office/drawing/2014/main" id="{4284F8B6-7A0C-432D-A99A-245AECF84DE8}"/>
                </a:ext>
              </a:extLst>
            </p:cNvPr>
            <p:cNvGrpSpPr/>
            <p:nvPr/>
          </p:nvGrpSpPr>
          <p:grpSpPr>
            <a:xfrm>
              <a:off x="12886438" y="5058838"/>
              <a:ext cx="3453761" cy="2799569"/>
              <a:chOff x="12622667" y="6480175"/>
              <a:chExt cx="3453761" cy="2799569"/>
            </a:xfrm>
          </p:grpSpPr>
          <p:sp>
            <p:nvSpPr>
              <p:cNvPr id="30" name="矩形: 圆角 29">
                <a:extLst>
                  <a:ext uri="{FF2B5EF4-FFF2-40B4-BE49-F238E27FC236}">
                    <a16:creationId xmlns:a16="http://schemas.microsoft.com/office/drawing/2014/main" id="{E5654297-9853-424B-8F7D-D37E4B46133F}"/>
                  </a:ext>
                </a:extLst>
              </p:cNvPr>
              <p:cNvSpPr/>
              <p:nvPr/>
            </p:nvSpPr>
            <p:spPr>
              <a:xfrm>
                <a:off x="12622667" y="6480175"/>
                <a:ext cx="3453761" cy="279956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AA520D17-6801-4707-96A4-C9DD9B5F6344}"/>
                  </a:ext>
                </a:extLst>
              </p:cNvPr>
              <p:cNvSpPr/>
              <p:nvPr/>
            </p:nvSpPr>
            <p:spPr>
              <a:xfrm>
                <a:off x="13299165" y="7912500"/>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本地缓存</a:t>
                </a:r>
              </a:p>
            </p:txBody>
          </p:sp>
          <p:sp>
            <p:nvSpPr>
              <p:cNvPr id="32" name="文本框 31">
                <a:extLst>
                  <a:ext uri="{FF2B5EF4-FFF2-40B4-BE49-F238E27FC236}">
                    <a16:creationId xmlns:a16="http://schemas.microsoft.com/office/drawing/2014/main" id="{E64F1701-583C-4504-9B01-93DDB801EC22}"/>
                  </a:ext>
                </a:extLst>
              </p:cNvPr>
              <p:cNvSpPr txBox="1"/>
              <p:nvPr/>
            </p:nvSpPr>
            <p:spPr>
              <a:xfrm>
                <a:off x="13069716" y="6577276"/>
                <a:ext cx="2545737" cy="1077218"/>
              </a:xfrm>
              <a:prstGeom prst="rect">
                <a:avLst/>
              </a:prstGeom>
              <a:noFill/>
            </p:spPr>
            <p:txBody>
              <a:bodyPr wrap="square" rtlCol="0">
                <a:spAutoFit/>
              </a:bodyPr>
              <a:lstStyle/>
              <a:p>
                <a:pPr algn="ctr"/>
                <a:r>
                  <a:rPr lang="zh-CN" altLang="en-US" sz="3200" b="1" dirty="0">
                    <a:solidFill>
                      <a:srgbClr val="696773"/>
                    </a:solidFill>
                    <a:latin typeface="微软雅黑" panose="020B0503020204020204" pitchFamily="34" charset="-122"/>
                    <a:ea typeface="微软雅黑" panose="020B0503020204020204" pitchFamily="34" charset="-122"/>
                  </a:rPr>
                  <a:t>应用服务</a:t>
                </a:r>
                <a:endParaRPr lang="en-US" altLang="zh-CN" sz="3200" b="1" dirty="0">
                  <a:solidFill>
                    <a:srgbClr val="696773"/>
                  </a:solidFill>
                  <a:latin typeface="微软雅黑" panose="020B0503020204020204" pitchFamily="34" charset="-122"/>
                  <a:ea typeface="微软雅黑" panose="020B0503020204020204" pitchFamily="34" charset="-122"/>
                </a:endParaRPr>
              </a:p>
              <a:p>
                <a:pPr algn="ctr"/>
                <a:r>
                  <a:rPr lang="zh-CN" altLang="en-US" sz="3200" b="1" dirty="0">
                    <a:solidFill>
                      <a:srgbClr val="696773"/>
                    </a:solidFill>
                    <a:latin typeface="微软雅黑" panose="020B0503020204020204" pitchFamily="34" charset="-122"/>
                    <a:ea typeface="微软雅黑" panose="020B0503020204020204" pitchFamily="34" charset="-122"/>
                  </a:rPr>
                  <a:t>（</a:t>
                </a:r>
                <a:r>
                  <a:rPr lang="en-US" altLang="zh-CN" sz="3200" b="1" dirty="0">
                    <a:solidFill>
                      <a:srgbClr val="696773"/>
                    </a:solidFill>
                    <a:latin typeface="微软雅黑" panose="020B0503020204020204" pitchFamily="34" charset="-122"/>
                    <a:ea typeface="微软雅黑" panose="020B0503020204020204" pitchFamily="34" charset="-122"/>
                  </a:rPr>
                  <a:t>Tomcat</a:t>
                </a:r>
                <a:r>
                  <a:rPr lang="zh-CN" altLang="en-US" sz="3200" b="1" dirty="0">
                    <a:solidFill>
                      <a:srgbClr val="696773"/>
                    </a:solidFill>
                    <a:latin typeface="微软雅黑" panose="020B0503020204020204" pitchFamily="34" charset="-122"/>
                    <a:ea typeface="微软雅黑" panose="020B0503020204020204" pitchFamily="34" charset="-122"/>
                  </a:rPr>
                  <a:t>）</a:t>
                </a:r>
              </a:p>
            </p:txBody>
          </p:sp>
        </p:grpSp>
        <p:cxnSp>
          <p:nvCxnSpPr>
            <p:cNvPr id="19" name="直接箭头连接符 18">
              <a:extLst>
                <a:ext uri="{FF2B5EF4-FFF2-40B4-BE49-F238E27FC236}">
                  <a16:creationId xmlns:a16="http://schemas.microsoft.com/office/drawing/2014/main" id="{8A4198D3-7C6B-4B49-AC8B-B006A8915BBD}"/>
                </a:ext>
              </a:extLst>
            </p:cNvPr>
            <p:cNvCxnSpPr>
              <a:cxnSpLocks/>
              <a:stCxn id="30" idx="3"/>
              <a:endCxn id="64" idx="1"/>
            </p:cNvCxnSpPr>
            <p:nvPr/>
          </p:nvCxnSpPr>
          <p:spPr>
            <a:xfrm flipV="1">
              <a:off x="16340199" y="5407236"/>
              <a:ext cx="3138717" cy="105138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69F2BC9-1D92-486B-B9A4-31BB88D0CBB8}"/>
                </a:ext>
              </a:extLst>
            </p:cNvPr>
            <p:cNvCxnSpPr>
              <a:cxnSpLocks/>
              <a:stCxn id="30" idx="3"/>
              <a:endCxn id="65" idx="1"/>
            </p:cNvCxnSpPr>
            <p:nvPr/>
          </p:nvCxnSpPr>
          <p:spPr>
            <a:xfrm>
              <a:off x="16340199" y="6458623"/>
              <a:ext cx="3190976" cy="122804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5F287C5-156F-40C8-B258-6E66392DBD21}"/>
                </a:ext>
              </a:extLst>
            </p:cNvPr>
            <p:cNvCxnSpPr>
              <a:cxnSpLocks/>
              <a:stCxn id="22" idx="2"/>
              <a:endCxn id="30" idx="0"/>
            </p:cNvCxnSpPr>
            <p:nvPr/>
          </p:nvCxnSpPr>
          <p:spPr>
            <a:xfrm flipH="1">
              <a:off x="14613319" y="3619425"/>
              <a:ext cx="10383" cy="14394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B04B9040-057C-472B-88A2-DDB1AC3A0459}"/>
                </a:ext>
              </a:extLst>
            </p:cNvPr>
            <p:cNvSpPr/>
            <p:nvPr/>
          </p:nvSpPr>
          <p:spPr>
            <a:xfrm>
              <a:off x="13546537" y="2647875"/>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客户端</a:t>
              </a:r>
            </a:p>
          </p:txBody>
        </p:sp>
        <p:sp>
          <p:nvSpPr>
            <p:cNvPr id="23" name="矩形: 圆角 22">
              <a:extLst>
                <a:ext uri="{FF2B5EF4-FFF2-40B4-BE49-F238E27FC236}">
                  <a16:creationId xmlns:a16="http://schemas.microsoft.com/office/drawing/2014/main" id="{B04C87B7-F63C-4809-95CC-2B35B0167874}"/>
                </a:ext>
              </a:extLst>
            </p:cNvPr>
            <p:cNvSpPr/>
            <p:nvPr/>
          </p:nvSpPr>
          <p:spPr>
            <a:xfrm>
              <a:off x="19533042" y="2647875"/>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DNS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3669FB0D-DBAF-4B7D-85F3-C346FC3979D8}"/>
                </a:ext>
              </a:extLst>
            </p:cNvPr>
            <p:cNvCxnSpPr>
              <a:cxnSpLocks/>
            </p:cNvCxnSpPr>
            <p:nvPr/>
          </p:nvCxnSpPr>
          <p:spPr>
            <a:xfrm>
              <a:off x="15700866" y="2862218"/>
              <a:ext cx="383217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EE02053-AA61-465A-849B-ACD322483F59}"/>
                </a:ext>
              </a:extLst>
            </p:cNvPr>
            <p:cNvCxnSpPr>
              <a:cxnSpLocks/>
            </p:cNvCxnSpPr>
            <p:nvPr/>
          </p:nvCxnSpPr>
          <p:spPr>
            <a:xfrm flipH="1">
              <a:off x="15700867" y="3494561"/>
              <a:ext cx="3832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0DF98BF-5EDA-4598-8E18-D40A9A96C7A6}"/>
                </a:ext>
              </a:extLst>
            </p:cNvPr>
            <p:cNvSpPr/>
            <p:nvPr/>
          </p:nvSpPr>
          <p:spPr>
            <a:xfrm>
              <a:off x="16213710" y="2301927"/>
              <a:ext cx="2889317" cy="461665"/>
            </a:xfrm>
            <a:prstGeom prst="rect">
              <a:avLst/>
            </a:prstGeom>
          </p:spPr>
          <p:txBody>
            <a:bodyPr wrap="none">
              <a:spAutoFit/>
            </a:bodyPr>
            <a:lstStyle/>
            <a:p>
              <a:r>
                <a:rPr lang="en-US" altLang="zh-CN" sz="2400" b="1" dirty="0">
                  <a:solidFill>
                    <a:srgbClr val="1F497D"/>
                  </a:solidFill>
                  <a:latin typeface="微软雅黑" panose="020B0503020204020204" pitchFamily="34" charset="-122"/>
                  <a:ea typeface="微软雅黑" panose="020B0503020204020204" pitchFamily="34" charset="-122"/>
                </a:rPr>
                <a:t>www.taobao.com</a:t>
              </a:r>
              <a:endParaRPr lang="zh-CN" altLang="en-US" sz="24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E6EB6678-B405-495C-8D9A-EE6AB22226ED}"/>
                </a:ext>
              </a:extLst>
            </p:cNvPr>
            <p:cNvSpPr/>
            <p:nvPr/>
          </p:nvSpPr>
          <p:spPr>
            <a:xfrm>
              <a:off x="16414470" y="3600551"/>
              <a:ext cx="2529860" cy="461665"/>
            </a:xfrm>
            <a:prstGeom prst="rect">
              <a:avLst/>
            </a:prstGeom>
          </p:spPr>
          <p:txBody>
            <a:bodyPr wrap="none">
              <a:spAutoFit/>
            </a:bodyPr>
            <a:lstStyle/>
            <a:p>
              <a:pPr algn="ctr">
                <a:lnSpc>
                  <a:spcPct val="100000"/>
                </a:lnSpc>
              </a:pPr>
              <a:r>
                <a:rPr lang="en-US" altLang="zh-CN" sz="2400" b="1" dirty="0">
                  <a:solidFill>
                    <a:srgbClr val="1F497D"/>
                  </a:solidFill>
                  <a:latin typeface="微软雅黑" panose="020B0503020204020204" pitchFamily="34" charset="-122"/>
                  <a:ea typeface="微软雅黑" panose="020B0503020204020204" pitchFamily="34" charset="-122"/>
                </a:rPr>
                <a:t>27.211.197.172</a:t>
              </a:r>
              <a:endParaRPr lang="zh-CN" altLang="en-US" sz="2000" b="0" i="0" dirty="0">
                <a:effectLst/>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EF20A7E-3A64-461E-8222-370DB9406CA5}"/>
                </a:ext>
              </a:extLst>
            </p:cNvPr>
            <p:cNvGrpSpPr/>
            <p:nvPr/>
          </p:nvGrpSpPr>
          <p:grpSpPr>
            <a:xfrm>
              <a:off x="12902159" y="9203427"/>
              <a:ext cx="3512684" cy="1309061"/>
              <a:chOff x="1434121" y="11240238"/>
              <a:chExt cx="3817484" cy="1309061"/>
            </a:xfrm>
            <a:solidFill>
              <a:srgbClr val="F19B97"/>
            </a:solidFill>
          </p:grpSpPr>
          <p:sp>
            <p:nvSpPr>
              <p:cNvPr id="3" name="矩形: 圆角 2">
                <a:extLst>
                  <a:ext uri="{FF2B5EF4-FFF2-40B4-BE49-F238E27FC236}">
                    <a16:creationId xmlns:a16="http://schemas.microsoft.com/office/drawing/2014/main" id="{26D70380-A7ED-4AA2-80FC-95873589D212}"/>
                  </a:ext>
                </a:extLst>
              </p:cNvPr>
              <p:cNvSpPr/>
              <p:nvPr/>
            </p:nvSpPr>
            <p:spPr>
              <a:xfrm>
                <a:off x="1434121" y="11240238"/>
                <a:ext cx="3512684" cy="1004261"/>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F8D08494-90DF-48B5-A0C8-452D16453516}"/>
                  </a:ext>
                </a:extLst>
              </p:cNvPr>
              <p:cNvSpPr/>
              <p:nvPr/>
            </p:nvSpPr>
            <p:spPr>
              <a:xfrm>
                <a:off x="1586521" y="11392638"/>
                <a:ext cx="3512684" cy="1004261"/>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5" name="矩形: 圆角 34">
                <a:extLst>
                  <a:ext uri="{FF2B5EF4-FFF2-40B4-BE49-F238E27FC236}">
                    <a16:creationId xmlns:a16="http://schemas.microsoft.com/office/drawing/2014/main" id="{23A175CC-929C-4DA9-8CA3-C7ABDDBD19A9}"/>
                  </a:ext>
                </a:extLst>
              </p:cNvPr>
              <p:cNvSpPr/>
              <p:nvPr/>
            </p:nvSpPr>
            <p:spPr>
              <a:xfrm>
                <a:off x="1738921" y="11545038"/>
                <a:ext cx="3512684" cy="1004261"/>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分布式缓存</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Redis</a:t>
                </a:r>
                <a:r>
                  <a:rPr lang="zh-CN" altLang="en-US" sz="2800" b="1" dirty="0">
                    <a:solidFill>
                      <a:schemeClr val="bg1"/>
                    </a:solidFill>
                    <a:latin typeface="微软雅黑" panose="020B0503020204020204" pitchFamily="34" charset="-122"/>
                    <a:ea typeface="微软雅黑" panose="020B0503020204020204" pitchFamily="34" charset="-122"/>
                  </a:rPr>
                  <a:t>）</a:t>
                </a:r>
              </a:p>
            </p:txBody>
          </p:sp>
        </p:grpSp>
        <p:cxnSp>
          <p:nvCxnSpPr>
            <p:cNvPr id="9" name="直接箭头连接符 8">
              <a:extLst>
                <a:ext uri="{FF2B5EF4-FFF2-40B4-BE49-F238E27FC236}">
                  <a16:creationId xmlns:a16="http://schemas.microsoft.com/office/drawing/2014/main" id="{DBCEA61C-90F7-4D3F-9876-80A741E77495}"/>
                </a:ext>
              </a:extLst>
            </p:cNvPr>
            <p:cNvCxnSpPr>
              <a:cxnSpLocks/>
              <a:stCxn id="31" idx="2"/>
            </p:cNvCxnSpPr>
            <p:nvPr/>
          </p:nvCxnSpPr>
          <p:spPr>
            <a:xfrm flipH="1">
              <a:off x="14623701" y="7462713"/>
              <a:ext cx="16400" cy="1835107"/>
            </a:xfrm>
            <a:prstGeom prst="straightConnector1">
              <a:avLst/>
            </a:prstGeom>
            <a:ln w="38100">
              <a:solidFill>
                <a:schemeClr val="bg1">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矩形: 圆角 63">
              <a:extLst>
                <a:ext uri="{FF2B5EF4-FFF2-40B4-BE49-F238E27FC236}">
                  <a16:creationId xmlns:a16="http://schemas.microsoft.com/office/drawing/2014/main" id="{CBEBD79F-9850-4E5F-9B99-FAF46DA5560F}"/>
                </a:ext>
              </a:extLst>
            </p:cNvPr>
            <p:cNvSpPr/>
            <p:nvPr/>
          </p:nvSpPr>
          <p:spPr>
            <a:xfrm>
              <a:off x="19478916" y="4921461"/>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文件服务</a:t>
              </a:r>
            </a:p>
          </p:txBody>
        </p:sp>
        <p:sp>
          <p:nvSpPr>
            <p:cNvPr id="65" name="矩形: 圆角 64">
              <a:extLst>
                <a:ext uri="{FF2B5EF4-FFF2-40B4-BE49-F238E27FC236}">
                  <a16:creationId xmlns:a16="http://schemas.microsoft.com/office/drawing/2014/main" id="{C16F6646-7C0D-4335-A27A-1CF30FE3B03E}"/>
                </a:ext>
              </a:extLst>
            </p:cNvPr>
            <p:cNvSpPr/>
            <p:nvPr/>
          </p:nvSpPr>
          <p:spPr>
            <a:xfrm>
              <a:off x="19531175" y="7200888"/>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数据库服务</a:t>
              </a:r>
              <a:endParaRPr lang="en-US" altLang="zh-CN" sz="2800" b="1" dirty="0">
                <a:solidFill>
                  <a:srgbClr val="20497D"/>
                </a:solidFill>
                <a:latin typeface="微软雅黑" panose="020B0503020204020204" pitchFamily="34" charset="-122"/>
                <a:ea typeface="微软雅黑" panose="020B0503020204020204" pitchFamily="34" charset="-122"/>
              </a:endParaRPr>
            </a:p>
            <a:p>
              <a:pPr algn="ctr"/>
              <a:r>
                <a:rPr lang="en-US" altLang="zh-CN" sz="2800" b="1" dirty="0">
                  <a:solidFill>
                    <a:srgbClr val="20497D"/>
                  </a:solidFill>
                  <a:latin typeface="微软雅黑" panose="020B0503020204020204" pitchFamily="34" charset="-122"/>
                  <a:ea typeface="微软雅黑" panose="020B0503020204020204" pitchFamily="34" charset="-122"/>
                </a:rPr>
                <a:t>(</a:t>
              </a:r>
              <a:r>
                <a:rPr lang="en-US" altLang="zh-CN" sz="2800" b="1" dirty="0" err="1">
                  <a:solidFill>
                    <a:srgbClr val="20497D"/>
                  </a:solidFill>
                  <a:latin typeface="微软雅黑" panose="020B0503020204020204" pitchFamily="34" charset="-122"/>
                  <a:ea typeface="微软雅黑" panose="020B0503020204020204" pitchFamily="34" charset="-122"/>
                </a:rPr>
                <a:t>Mysql</a:t>
              </a:r>
              <a:r>
                <a:rPr lang="en-US" altLang="zh-CN" sz="2800" b="1" dirty="0">
                  <a:solidFill>
                    <a:srgbClr val="20497D"/>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44631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4" y="2948895"/>
            <a:ext cx="8009787" cy="799178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9338305" y="2585324"/>
            <a:ext cx="12739065" cy="10140212"/>
          </a:xfrm>
          <a:prstGeom prst="rect">
            <a:avLst/>
          </a:prstGeom>
          <a:noFill/>
        </p:spPr>
        <p:txBody>
          <a:bodyPr wrap="square">
            <a:spAutoFit/>
          </a:bodyPr>
          <a:lstStyle/>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539997" indent="-539997">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539997" indent="-539997">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640" y="3200537"/>
            <a:ext cx="17424557" cy="7670593"/>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5697216" y="2655273"/>
            <a:ext cx="12085293" cy="1337622"/>
          </a:xfrm>
          <a:prstGeom prst="rect">
            <a:avLst/>
          </a:prstGeom>
          <a:noFill/>
        </p:spPr>
        <p:txBody>
          <a:bodyPr wrap="square" lIns="172795" tIns="86398" rIns="172795" bIns="86398">
            <a:spAutoFit/>
          </a:bodyPr>
          <a:lstStyle/>
          <a:p>
            <a:pPr algn="ctr"/>
            <a:r>
              <a:rPr lang="zh-CN" altLang="en-US" sz="3779"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14714891" y="5424712"/>
            <a:ext cx="7351122" cy="2389998"/>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12689109" y="8194088"/>
            <a:ext cx="8216622" cy="2290454"/>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10541811" y="10648124"/>
            <a:ext cx="7207462" cy="2009130"/>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7" y="10639938"/>
            <a:ext cx="5677045"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4535"/>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3701968" y="9560049"/>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25" name="矩形 24">
            <a:extLst>
              <a:ext uri="{FF2B5EF4-FFF2-40B4-BE49-F238E27FC236}">
                <a16:creationId xmlns:a16="http://schemas.microsoft.com/office/drawing/2014/main" id="{8FDA9C60-438A-4BA6-9B12-44C733B2BE42}"/>
              </a:ext>
            </a:extLst>
          </p:cNvPr>
          <p:cNvSpPr/>
          <p:nvPr/>
        </p:nvSpPr>
        <p:spPr>
          <a:xfrm>
            <a:off x="6142657" y="10723329"/>
            <a:ext cx="1060229" cy="76727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2001750" y="10929956"/>
            <a:ext cx="1740039" cy="1740039"/>
          </a:xfrm>
          <a:prstGeom prst="ellipse">
            <a:avLst/>
          </a:prstGeom>
          <a:solidFill>
            <a:srgbClr val="FFFFFF"/>
          </a:solidFill>
          <a:ln w="12700">
            <a:miter lim="400000"/>
          </a:ln>
        </p:spPr>
        <p:txBody>
          <a:bodyPr anchor="ctr"/>
          <a:lstStyle/>
          <a:p>
            <a:pPr algn="ctr"/>
            <a:endParaRPr sz="4535"/>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2289144" y="8326436"/>
            <a:ext cx="5670524"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4535"/>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6034651" y="7246546"/>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4535"/>
          </a:p>
        </p:txBody>
      </p:sp>
      <p:sp>
        <p:nvSpPr>
          <p:cNvPr id="32" name="矩形 31">
            <a:extLst>
              <a:ext uri="{FF2B5EF4-FFF2-40B4-BE49-F238E27FC236}">
                <a16:creationId xmlns:a16="http://schemas.microsoft.com/office/drawing/2014/main" id="{87AA6FED-D6C4-4D9B-84CB-679167FF8B34}"/>
              </a:ext>
            </a:extLst>
          </p:cNvPr>
          <p:cNvSpPr/>
          <p:nvPr/>
        </p:nvSpPr>
        <p:spPr>
          <a:xfrm>
            <a:off x="8762242" y="8440351"/>
            <a:ext cx="1060229" cy="76727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4260676" y="8622741"/>
            <a:ext cx="1727468" cy="1727465"/>
          </a:xfrm>
          <a:prstGeom prst="ellipse">
            <a:avLst/>
          </a:prstGeom>
          <a:solidFill>
            <a:srgbClr val="FFFFFF"/>
          </a:solidFill>
          <a:ln w="12700">
            <a:miter lim="400000"/>
          </a:ln>
        </p:spPr>
        <p:txBody>
          <a:bodyPr anchor="ctr"/>
          <a:lstStyle/>
          <a:p>
            <a:pPr algn="ctr"/>
            <a:endParaRPr sz="4535"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4561863" y="6021852"/>
            <a:ext cx="5671507"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4535"/>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8358415" y="4941963"/>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39" name="矩形 38">
            <a:extLst>
              <a:ext uri="{FF2B5EF4-FFF2-40B4-BE49-F238E27FC236}">
                <a16:creationId xmlns:a16="http://schemas.microsoft.com/office/drawing/2014/main" id="{C297F2E5-43DA-4DD1-805B-45049A6B2FBA}"/>
              </a:ext>
            </a:extLst>
          </p:cNvPr>
          <p:cNvSpPr/>
          <p:nvPr/>
        </p:nvSpPr>
        <p:spPr>
          <a:xfrm>
            <a:off x="11211661" y="6086258"/>
            <a:ext cx="1060229" cy="767271"/>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3</a:t>
            </a:r>
            <a:endParaRPr lang="en-US" altLang="zh-CN" sz="8063"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6436120" y="6221758"/>
            <a:ext cx="1740039" cy="1740039"/>
          </a:xfrm>
          <a:prstGeom prst="ellipse">
            <a:avLst/>
          </a:prstGeom>
          <a:solidFill>
            <a:srgbClr val="FFFFFF"/>
          </a:solidFill>
          <a:ln w="12700">
            <a:miter lim="400000"/>
          </a:ln>
        </p:spPr>
        <p:txBody>
          <a:bodyPr anchor="ctr"/>
          <a:lstStyle/>
          <a:p>
            <a:pPr algn="ctr"/>
            <a:endParaRPr sz="4535"/>
          </a:p>
        </p:txBody>
      </p:sp>
      <p:sp>
        <p:nvSpPr>
          <p:cNvPr id="43" name="文本框 17">
            <a:extLst>
              <a:ext uri="{FF2B5EF4-FFF2-40B4-BE49-F238E27FC236}">
                <a16:creationId xmlns:a16="http://schemas.microsoft.com/office/drawing/2014/main" id="{45CC10AD-7D63-4E32-B274-751D298BDC87}"/>
              </a:ext>
            </a:extLst>
          </p:cNvPr>
          <p:cNvSpPr txBox="1"/>
          <p:nvPr/>
        </p:nvSpPr>
        <p:spPr>
          <a:xfrm>
            <a:off x="6621138" y="6619712"/>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RPC</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4442121" y="9020707"/>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D67A71"/>
                </a:solidFill>
                <a:latin typeface="微软雅黑" panose="020B0503020204020204" pitchFamily="34" charset="-122"/>
                <a:ea typeface="微软雅黑" panose="020B0503020204020204" pitchFamily="34" charset="-122"/>
              </a:rPr>
              <a:t>MQ</a:t>
            </a:r>
            <a:endParaRPr lang="zh-CN" altLang="en-US" sz="6425"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2209400" y="11383814"/>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RMI</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722" y="6829607"/>
            <a:ext cx="16573944" cy="54377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2036377" y="2069787"/>
            <a:ext cx="19653095" cy="5175969"/>
          </a:xfrm>
          <a:prstGeom prst="rect">
            <a:avLst/>
          </a:prstGeom>
        </p:spPr>
        <p:txBody>
          <a:bodyPr wrap="square">
            <a:spAutoFit/>
          </a:bodyPr>
          <a:lstStyle/>
          <a:p>
            <a:pPr>
              <a:lnSpc>
                <a:spcPct val="150000"/>
              </a:lnSpc>
            </a:pPr>
            <a:r>
              <a:rPr lang="zh-CN" altLang="en-US" sz="3200" b="1" dirty="0">
                <a:solidFill>
                  <a:srgbClr val="D67A71"/>
                </a:solidFill>
                <a:latin typeface="微软雅黑" panose="020B0503020204020204" pitchFamily="34" charset="-122"/>
                <a:ea typeface="微软雅黑" panose="020B0503020204020204" pitchFamily="34" charset="-122"/>
                <a:cs typeface="+mn-ea"/>
              </a:rPr>
              <a:t>RPC</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539997" indent="-539997">
              <a:lnSpc>
                <a:spcPct val="150000"/>
              </a:lnSpc>
              <a:buFont typeface="Wingdings" panose="05000000000000000000" pitchFamily="2" charset="2"/>
              <a:buChar char="l"/>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539997" indent="-539997">
              <a:lnSpc>
                <a:spcPct val="150000"/>
              </a:lnSpc>
              <a:buFont typeface="Wingdings" panose="05000000000000000000" pitchFamily="2" charset="2"/>
              <a:buChar char="l"/>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616624" y="1847966"/>
            <a:ext cx="17944252" cy="10129311"/>
          </a:xfrm>
          <a:prstGeom prst="rect">
            <a:avLst/>
          </a:prstGeom>
        </p:spPr>
        <p:txBody>
          <a:bodyPr wrap="square">
            <a:spAutoFit/>
          </a:bodyPr>
          <a:lstStyle/>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序列化</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sz="4400" b="1" dirty="0">
              <a:solidFill>
                <a:srgbClr val="788BA9"/>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2469468" y="2119319"/>
            <a:ext cx="18100455" cy="8002191"/>
          </a:xfrm>
          <a:prstGeom prst="rect">
            <a:avLst/>
          </a:prstGeom>
        </p:spPr>
        <p:txBody>
          <a:bodyPr wrap="square">
            <a:spAutoFit/>
          </a:bodyPr>
          <a:lstStyle/>
          <a:p>
            <a:r>
              <a:rPr lang="zh-CN" altLang="en-US" sz="6425" b="1" dirty="0">
                <a:solidFill>
                  <a:srgbClr val="D67A71"/>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2908691" y="5274166"/>
          <a:ext cx="16535560" cy="6077883"/>
        </p:xfrm>
        <a:graphic>
          <a:graphicData uri="http://schemas.openxmlformats.org/drawingml/2006/table">
            <a:tbl>
              <a:tblPr>
                <a:tableStyleId>{7DF18680-E054-41AD-8BC1-D1AEF772440D}</a:tableStyleId>
              </a:tblPr>
              <a:tblGrid>
                <a:gridCol w="4328544">
                  <a:extLst>
                    <a:ext uri="{9D8B030D-6E8A-4147-A177-3AD203B41FA5}">
                      <a16:colId xmlns:a16="http://schemas.microsoft.com/office/drawing/2014/main" val="819329025"/>
                    </a:ext>
                  </a:extLst>
                </a:gridCol>
                <a:gridCol w="5661415">
                  <a:extLst>
                    <a:ext uri="{9D8B030D-6E8A-4147-A177-3AD203B41FA5}">
                      <a16:colId xmlns:a16="http://schemas.microsoft.com/office/drawing/2014/main" val="630694179"/>
                    </a:ext>
                  </a:extLst>
                </a:gridCol>
                <a:gridCol w="6545601">
                  <a:extLst>
                    <a:ext uri="{9D8B030D-6E8A-4147-A177-3AD203B41FA5}">
                      <a16:colId xmlns:a16="http://schemas.microsoft.com/office/drawing/2014/main" val="2926389056"/>
                    </a:ext>
                  </a:extLst>
                </a:gridCol>
              </a:tblGrid>
              <a:tr h="868269">
                <a:tc>
                  <a:txBody>
                    <a:bodyPr/>
                    <a:lstStyle/>
                    <a:p>
                      <a:pPr algn="l" fontAlgn="b"/>
                      <a:r>
                        <a:rPr lang="en-US" sz="3800" u="none" strike="noStrike" dirty="0">
                          <a:solidFill>
                            <a:schemeClr val="bg1"/>
                          </a:solidFill>
                          <a:effectLst/>
                        </a:rPr>
                        <a:t>MQ </a:t>
                      </a:r>
                      <a:r>
                        <a:rPr lang="zh-CN" altLang="en-US" sz="3800" u="none" strike="noStrike" dirty="0">
                          <a:solidFill>
                            <a:schemeClr val="bg1"/>
                          </a:solidFill>
                          <a:effectLst/>
                        </a:rPr>
                        <a:t>的应用</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sz="3800" u="none" strike="noStrike">
                          <a:solidFill>
                            <a:schemeClr val="bg1"/>
                          </a:solidFill>
                          <a:effectLst/>
                        </a:rPr>
                        <a:t>MQ </a:t>
                      </a:r>
                      <a:r>
                        <a:rPr lang="zh-CN" altLang="en-US" sz="3800" u="none" strike="noStrike">
                          <a:solidFill>
                            <a:schemeClr val="bg1"/>
                          </a:solidFill>
                          <a:effectLst/>
                        </a:rPr>
                        <a:t>的缺点</a:t>
                      </a:r>
                      <a:endParaRPr lang="zh-CN" altLang="en-US" sz="3800" b="0" i="0" u="none" strike="noStrike">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altLang="zh-CN" sz="3800" u="none" strike="noStrike" dirty="0">
                          <a:solidFill>
                            <a:schemeClr val="bg1"/>
                          </a:solidFill>
                          <a:effectLst/>
                        </a:rPr>
                        <a:t>MQ </a:t>
                      </a:r>
                      <a:r>
                        <a:rPr lang="zh-CN" altLang="en-US" sz="3800" u="none" strike="noStrike" dirty="0">
                          <a:solidFill>
                            <a:schemeClr val="bg1"/>
                          </a:solidFill>
                          <a:effectLst/>
                        </a:rPr>
                        <a:t>面临的技术挑战</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extLst>
                  <a:ext uri="{0D108BD9-81ED-4DB2-BD59-A6C34878D82A}">
                    <a16:rowId xmlns:a16="http://schemas.microsoft.com/office/drawing/2014/main" val="2838389533"/>
                  </a:ext>
                </a:extLst>
              </a:tr>
              <a:tr h="868269">
                <a:tc>
                  <a:txBody>
                    <a:bodyPr/>
                    <a:lstStyle/>
                    <a:p>
                      <a:pPr algn="l" fontAlgn="b"/>
                      <a:r>
                        <a:rPr lang="zh-CN" altLang="en-US" sz="3800" u="none" strike="noStrike" dirty="0">
                          <a:effectLst/>
                        </a:rPr>
                        <a:t>系统间通信</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系统可用性降低</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重复消费</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2825655799"/>
                  </a:ext>
                </a:extLst>
              </a:tr>
              <a:tr h="868269">
                <a:tc>
                  <a:txBody>
                    <a:bodyPr/>
                    <a:lstStyle/>
                    <a:p>
                      <a:pPr algn="l" fontAlgn="b"/>
                      <a:r>
                        <a:rPr lang="zh-CN" altLang="en-US" sz="3800" u="none" strike="noStrike">
                          <a:effectLst/>
                        </a:rPr>
                        <a:t>异步处理</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系统复杂度升高</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消息丢失</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55854224"/>
                  </a:ext>
                </a:extLst>
              </a:tr>
              <a:tr h="868269">
                <a:tc>
                  <a:txBody>
                    <a:bodyPr/>
                    <a:lstStyle/>
                    <a:p>
                      <a:pPr algn="l" fontAlgn="b"/>
                      <a:r>
                        <a:rPr lang="zh-CN" altLang="en-US" sz="3800" u="none" strike="noStrike">
                          <a:effectLst/>
                        </a:rPr>
                        <a:t>系统解耦</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数据一致性问题</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消息的顺序性</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24428124"/>
                  </a:ext>
                </a:extLst>
              </a:tr>
              <a:tr h="868269">
                <a:tc>
                  <a:txBody>
                    <a:bodyPr/>
                    <a:lstStyle/>
                    <a:p>
                      <a:pPr algn="l" fontAlgn="b"/>
                      <a:r>
                        <a:rPr lang="zh-CN" altLang="en-US" sz="3800" u="none" strike="noStrike">
                          <a:effectLst/>
                        </a:rPr>
                        <a:t>流量削峰</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消息积压</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4011644415"/>
                  </a:ext>
                </a:extLst>
              </a:tr>
              <a:tr h="868269">
                <a:tc>
                  <a:txBody>
                    <a:bodyPr/>
                    <a:lstStyle/>
                    <a:p>
                      <a:pPr algn="l" fontAlgn="b"/>
                      <a:r>
                        <a:rPr lang="zh-CN" altLang="en-US" sz="3800" u="none" strike="noStrike">
                          <a:effectLst/>
                        </a:rPr>
                        <a:t>传输缓冲</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032713187"/>
                  </a:ext>
                </a:extLst>
              </a:tr>
              <a:tr h="868269">
                <a:tc>
                  <a:txBody>
                    <a:bodyPr/>
                    <a:lstStyle/>
                    <a:p>
                      <a:pPr algn="l" fontAlgn="b"/>
                      <a:r>
                        <a:rPr lang="zh-CN" altLang="en-US" sz="3800" u="none" strike="noStrike">
                          <a:effectLst/>
                        </a:rPr>
                        <a:t>最终一致性</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　</a:t>
                      </a:r>
                      <a:endParaRPr lang="zh-CN" altLang="en-US" sz="3800" b="0" i="0" u="none" strike="noStrike" dirty="0">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2685151"/>
            <a:ext cx="7880126" cy="3795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389" y="6507134"/>
            <a:ext cx="6447051" cy="62841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6998" y="2804543"/>
            <a:ext cx="8086681" cy="38219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3559" y="7585196"/>
            <a:ext cx="7880126" cy="496951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15296721"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4305013"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15743996" y="2869387"/>
            <a:ext cx="5128327"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4466085" y="2578249"/>
            <a:ext cx="2093795" cy="2069797"/>
          </a:xfrm>
          <a:prstGeom prst="rect">
            <a:avLst/>
          </a:prstGeom>
        </p:spPr>
        <p:txBody>
          <a:bodyPr wrap="squar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745" y="3741109"/>
            <a:ext cx="3215264" cy="7280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04" y="3512518"/>
            <a:ext cx="6429867" cy="728280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2926" y="4141341"/>
            <a:ext cx="10728355" cy="516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122" y="2990519"/>
            <a:ext cx="13604380" cy="733361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2947059" y="10463482"/>
            <a:ext cx="17283280" cy="2123658"/>
          </a:xfrm>
          <a:prstGeom prst="rect">
            <a:avLst/>
          </a:prstGeom>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3447102" y="1847965"/>
            <a:ext cx="16159552"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11862919" y="3758836"/>
            <a:ext cx="10786757" cy="8713154"/>
          </a:xfrm>
          <a:prstGeom prst="rect">
            <a:avLst/>
          </a:prstGeom>
        </p:spPr>
        <p:txBody>
          <a:bodyPr wrap="square">
            <a:spAutoFit/>
          </a:bodyPr>
          <a:lstStyle/>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0277"/>
            <a:ext cx="12120581" cy="677048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2560059" y="2168875"/>
            <a:ext cx="1790522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a:t>
            </a:r>
            <a:r>
              <a:rPr lang="zh-CN" altLang="en-US" sz="4535"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B035E5D7-CBA9-45E6-8FE8-4CD1B6800EAD}"/>
              </a:ext>
            </a:extLst>
          </p:cNvPr>
          <p:cNvGrpSpPr/>
          <p:nvPr/>
        </p:nvGrpSpPr>
        <p:grpSpPr>
          <a:xfrm>
            <a:off x="6188904" y="2238795"/>
            <a:ext cx="10661580" cy="8631344"/>
            <a:chOff x="488768" y="3579820"/>
            <a:chExt cx="10796165" cy="8631344"/>
          </a:xfrm>
        </p:grpSpPr>
        <p:grpSp>
          <p:nvGrpSpPr>
            <p:cNvPr id="5" name="组合 4">
              <a:extLst>
                <a:ext uri="{FF2B5EF4-FFF2-40B4-BE49-F238E27FC236}">
                  <a16:creationId xmlns:a16="http://schemas.microsoft.com/office/drawing/2014/main" id="{8CE1E36F-78AC-4CD9-BA3B-0AA93B7B58DB}"/>
                </a:ext>
              </a:extLst>
            </p:cNvPr>
            <p:cNvGrpSpPr/>
            <p:nvPr/>
          </p:nvGrpSpPr>
          <p:grpSpPr>
            <a:xfrm>
              <a:off x="1887298" y="8017439"/>
              <a:ext cx="2749308" cy="1943760"/>
              <a:chOff x="9121366" y="4356100"/>
              <a:chExt cx="2890525" cy="2083509"/>
            </a:xfrm>
          </p:grpSpPr>
          <p:sp>
            <p:nvSpPr>
              <p:cNvPr id="22" name="矩形: 圆角 21">
                <a:extLst>
                  <a:ext uri="{FF2B5EF4-FFF2-40B4-BE49-F238E27FC236}">
                    <a16:creationId xmlns:a16="http://schemas.microsoft.com/office/drawing/2014/main" id="{BAA1B2A9-8A86-4D83-A662-DCE2583658BE}"/>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48B71BB-66FE-4EB6-BC2C-6C16F7134DA3}"/>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3" name="文本框 2">
                <a:extLst>
                  <a:ext uri="{FF2B5EF4-FFF2-40B4-BE49-F238E27FC236}">
                    <a16:creationId xmlns:a16="http://schemas.microsoft.com/office/drawing/2014/main" id="{18392A62-56E2-4294-8C41-A8FA87017156}"/>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192.168.0.1</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sp>
          <p:nvSpPr>
            <p:cNvPr id="42" name="矩形: 圆角 41">
              <a:extLst>
                <a:ext uri="{FF2B5EF4-FFF2-40B4-BE49-F238E27FC236}">
                  <a16:creationId xmlns:a16="http://schemas.microsoft.com/office/drawing/2014/main" id="{F0DFAFA5-18D5-433C-A93A-D4C5A5C8C9FB}"/>
                </a:ext>
              </a:extLst>
            </p:cNvPr>
            <p:cNvSpPr/>
            <p:nvPr/>
          </p:nvSpPr>
          <p:spPr>
            <a:xfrm>
              <a:off x="2175913" y="10731481"/>
              <a:ext cx="2049079"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sp>
          <p:nvSpPr>
            <p:cNvPr id="43" name="矩形: 圆角 42">
              <a:extLst>
                <a:ext uri="{FF2B5EF4-FFF2-40B4-BE49-F238E27FC236}">
                  <a16:creationId xmlns:a16="http://schemas.microsoft.com/office/drawing/2014/main" id="{49C6E7C8-E0CA-499E-B815-25303027991F}"/>
                </a:ext>
              </a:extLst>
            </p:cNvPr>
            <p:cNvSpPr/>
            <p:nvPr/>
          </p:nvSpPr>
          <p:spPr>
            <a:xfrm>
              <a:off x="8543762" y="10726671"/>
              <a:ext cx="2049079"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en-US" altLang="zh-CN" sz="2400" b="1" dirty="0" err="1">
                  <a:solidFill>
                    <a:srgbClr val="20497D"/>
                  </a:solidFill>
                  <a:latin typeface="微软雅黑" panose="020B0503020204020204" pitchFamily="34" charset="-122"/>
                  <a:ea typeface="微软雅黑" panose="020B0503020204020204" pitchFamily="34" charset="-122"/>
                </a:rPr>
                <a:t>Mysql</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44" name="组合 43">
              <a:extLst>
                <a:ext uri="{FF2B5EF4-FFF2-40B4-BE49-F238E27FC236}">
                  <a16:creationId xmlns:a16="http://schemas.microsoft.com/office/drawing/2014/main" id="{818EEC86-2979-43D5-B943-4F6DCD949E68}"/>
                </a:ext>
              </a:extLst>
            </p:cNvPr>
            <p:cNvGrpSpPr/>
            <p:nvPr/>
          </p:nvGrpSpPr>
          <p:grpSpPr>
            <a:xfrm>
              <a:off x="5006658" y="8017439"/>
              <a:ext cx="2749308" cy="1943760"/>
              <a:chOff x="9121366" y="4356100"/>
              <a:chExt cx="2890525" cy="2083509"/>
            </a:xfrm>
          </p:grpSpPr>
          <p:sp>
            <p:nvSpPr>
              <p:cNvPr id="45" name="矩形: 圆角 44">
                <a:extLst>
                  <a:ext uri="{FF2B5EF4-FFF2-40B4-BE49-F238E27FC236}">
                    <a16:creationId xmlns:a16="http://schemas.microsoft.com/office/drawing/2014/main" id="{5FB74B6B-1429-4D43-A6EE-5814919345EB}"/>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76FEE17C-7FB5-4539-9FAC-682291648E64}"/>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47" name="文本框 46">
                <a:extLst>
                  <a:ext uri="{FF2B5EF4-FFF2-40B4-BE49-F238E27FC236}">
                    <a16:creationId xmlns:a16="http://schemas.microsoft.com/office/drawing/2014/main" id="{46F996A9-09F7-4F3E-920E-667407988AFB}"/>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192.168.0.2</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48" name="组合 47">
              <a:extLst>
                <a:ext uri="{FF2B5EF4-FFF2-40B4-BE49-F238E27FC236}">
                  <a16:creationId xmlns:a16="http://schemas.microsoft.com/office/drawing/2014/main" id="{09970C5C-DF02-440F-AE1B-C92C410A06E3}"/>
                </a:ext>
              </a:extLst>
            </p:cNvPr>
            <p:cNvGrpSpPr/>
            <p:nvPr/>
          </p:nvGrpSpPr>
          <p:grpSpPr>
            <a:xfrm>
              <a:off x="8126018" y="8017439"/>
              <a:ext cx="2749308" cy="1943760"/>
              <a:chOff x="9121366" y="4356100"/>
              <a:chExt cx="2890525" cy="2083509"/>
            </a:xfrm>
          </p:grpSpPr>
          <p:sp>
            <p:nvSpPr>
              <p:cNvPr id="49" name="矩形: 圆角 48">
                <a:extLst>
                  <a:ext uri="{FF2B5EF4-FFF2-40B4-BE49-F238E27FC236}">
                    <a16:creationId xmlns:a16="http://schemas.microsoft.com/office/drawing/2014/main" id="{F8313FEC-A19E-436C-9953-FA86882940CF}"/>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7C41EE57-CE30-4A05-B999-EEF8CEAB9F8A}"/>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51" name="文本框 50">
                <a:extLst>
                  <a:ext uri="{FF2B5EF4-FFF2-40B4-BE49-F238E27FC236}">
                    <a16:creationId xmlns:a16="http://schemas.microsoft.com/office/drawing/2014/main" id="{85F6A102-CC5D-459B-93A2-AF34DC2910CA}"/>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192.168.0.3</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7" name="组合 6">
              <a:extLst>
                <a:ext uri="{FF2B5EF4-FFF2-40B4-BE49-F238E27FC236}">
                  <a16:creationId xmlns:a16="http://schemas.microsoft.com/office/drawing/2014/main" id="{5F662CBB-C7A7-4F1B-AF7E-9A475CAFB39D}"/>
                </a:ext>
              </a:extLst>
            </p:cNvPr>
            <p:cNvGrpSpPr/>
            <p:nvPr/>
          </p:nvGrpSpPr>
          <p:grpSpPr>
            <a:xfrm>
              <a:off x="5138490" y="10731481"/>
              <a:ext cx="2338988" cy="1190740"/>
              <a:chOff x="9509910" y="7622139"/>
              <a:chExt cx="2459129" cy="1276350"/>
            </a:xfrm>
          </p:grpSpPr>
          <p:sp>
            <p:nvSpPr>
              <p:cNvPr id="52" name="矩形: 圆角 51">
                <a:extLst>
                  <a:ext uri="{FF2B5EF4-FFF2-40B4-BE49-F238E27FC236}">
                    <a16:creationId xmlns:a16="http://schemas.microsoft.com/office/drawing/2014/main" id="{71A8506D-9B9E-40BC-BE6E-D20C5DB3E3E1}"/>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53" name="矩形: 圆角 52">
                <a:extLst>
                  <a:ext uri="{FF2B5EF4-FFF2-40B4-BE49-F238E27FC236}">
                    <a16:creationId xmlns:a16="http://schemas.microsoft.com/office/drawing/2014/main" id="{35C44780-590B-427A-BD25-17E51CCD576F}"/>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54" name="矩形: 圆角 53">
                <a:extLst>
                  <a:ext uri="{FF2B5EF4-FFF2-40B4-BE49-F238E27FC236}">
                    <a16:creationId xmlns:a16="http://schemas.microsoft.com/office/drawing/2014/main" id="{DD7CF59B-8DBD-4D0F-9DE2-18C7C29FE845}"/>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dirty="0">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68" name="矩形: 圆角 67">
              <a:extLst>
                <a:ext uri="{FF2B5EF4-FFF2-40B4-BE49-F238E27FC236}">
                  <a16:creationId xmlns:a16="http://schemas.microsoft.com/office/drawing/2014/main" id="{BB2E3DA2-4D78-4A15-8B7C-FBDD9833DFC8}"/>
                </a:ext>
              </a:extLst>
            </p:cNvPr>
            <p:cNvSpPr/>
            <p:nvPr/>
          </p:nvSpPr>
          <p:spPr>
            <a:xfrm>
              <a:off x="2433070" y="4190301"/>
              <a:ext cx="2049079"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69" name="矩形: 圆角 68">
              <a:extLst>
                <a:ext uri="{FF2B5EF4-FFF2-40B4-BE49-F238E27FC236}">
                  <a16:creationId xmlns:a16="http://schemas.microsoft.com/office/drawing/2014/main" id="{C45A223C-B7B3-4204-98BA-A8CA1BA2303E}"/>
                </a:ext>
              </a:extLst>
            </p:cNvPr>
            <p:cNvSpPr/>
            <p:nvPr/>
          </p:nvSpPr>
          <p:spPr>
            <a:xfrm>
              <a:off x="8127103" y="4190301"/>
              <a:ext cx="2049079"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0" name="直接箭头连接符 69">
              <a:extLst>
                <a:ext uri="{FF2B5EF4-FFF2-40B4-BE49-F238E27FC236}">
                  <a16:creationId xmlns:a16="http://schemas.microsoft.com/office/drawing/2014/main" id="{6999A03A-CDDE-4D65-B797-4FC221973871}"/>
                </a:ext>
              </a:extLst>
            </p:cNvPr>
            <p:cNvCxnSpPr>
              <a:cxnSpLocks/>
            </p:cNvCxnSpPr>
            <p:nvPr/>
          </p:nvCxnSpPr>
          <p:spPr>
            <a:xfrm>
              <a:off x="4482149" y="4390268"/>
              <a:ext cx="3644954"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D6A5E8B6-0359-469F-8CDE-CE0C94EE3E84}"/>
                </a:ext>
              </a:extLst>
            </p:cNvPr>
            <p:cNvCxnSpPr>
              <a:cxnSpLocks/>
            </p:cNvCxnSpPr>
            <p:nvPr/>
          </p:nvCxnSpPr>
          <p:spPr>
            <a:xfrm flipH="1">
              <a:off x="4482150" y="4980197"/>
              <a:ext cx="3644953"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5560BB74-407A-4466-88BC-97A9C97055D4}"/>
                </a:ext>
              </a:extLst>
            </p:cNvPr>
            <p:cNvSpPr/>
            <p:nvPr/>
          </p:nvSpPr>
          <p:spPr>
            <a:xfrm>
              <a:off x="4969938" y="3867558"/>
              <a:ext cx="2433680"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8B9765B7-CB3E-4F61-B3B5-1C457476652F}"/>
                </a:ext>
              </a:extLst>
            </p:cNvPr>
            <p:cNvSpPr/>
            <p:nvPr/>
          </p:nvSpPr>
          <p:spPr>
            <a:xfrm>
              <a:off x="5288247" y="5079078"/>
              <a:ext cx="2151550"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94" name="组合 93">
              <a:extLst>
                <a:ext uri="{FF2B5EF4-FFF2-40B4-BE49-F238E27FC236}">
                  <a16:creationId xmlns:a16="http://schemas.microsoft.com/office/drawing/2014/main" id="{46B2935A-9165-41FE-92EC-2BB9530283DD}"/>
                </a:ext>
              </a:extLst>
            </p:cNvPr>
            <p:cNvGrpSpPr/>
            <p:nvPr/>
          </p:nvGrpSpPr>
          <p:grpSpPr>
            <a:xfrm>
              <a:off x="488768" y="10196044"/>
              <a:ext cx="10796165" cy="2015120"/>
              <a:chOff x="723529" y="10316635"/>
              <a:chExt cx="11350707" cy="2160000"/>
            </a:xfrm>
          </p:grpSpPr>
          <p:sp>
            <p:nvSpPr>
              <p:cNvPr id="80" name="矩形 79">
                <a:extLst>
                  <a:ext uri="{FF2B5EF4-FFF2-40B4-BE49-F238E27FC236}">
                    <a16:creationId xmlns:a16="http://schemas.microsoft.com/office/drawing/2014/main" id="{507FA102-62C2-400C-A82C-00B531F08887}"/>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414D54C9-64FE-4FA4-8B90-02CDA0F6E795}"/>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CE1CDBFF-8FC5-4F2B-97A9-D76A4BAEDD93}"/>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95" name="组合 94">
              <a:extLst>
                <a:ext uri="{FF2B5EF4-FFF2-40B4-BE49-F238E27FC236}">
                  <a16:creationId xmlns:a16="http://schemas.microsoft.com/office/drawing/2014/main" id="{517EF25E-36BA-4410-93D4-38DCC9E5F9E1}"/>
                </a:ext>
              </a:extLst>
            </p:cNvPr>
            <p:cNvGrpSpPr/>
            <p:nvPr/>
          </p:nvGrpSpPr>
          <p:grpSpPr>
            <a:xfrm>
              <a:off x="488768" y="7609983"/>
              <a:ext cx="10796165" cy="2586060"/>
              <a:chOff x="723529" y="10316635"/>
              <a:chExt cx="11350707" cy="2160000"/>
            </a:xfrm>
          </p:grpSpPr>
          <p:sp>
            <p:nvSpPr>
              <p:cNvPr id="96" name="矩形 95">
                <a:extLst>
                  <a:ext uri="{FF2B5EF4-FFF2-40B4-BE49-F238E27FC236}">
                    <a16:creationId xmlns:a16="http://schemas.microsoft.com/office/drawing/2014/main" id="{A985A0A4-5D61-4C95-A148-7DFFA165344D}"/>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FE7C740B-9F11-453C-95FE-234C63F22CBE}"/>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98" name="文本框 97">
                <a:extLst>
                  <a:ext uri="{FF2B5EF4-FFF2-40B4-BE49-F238E27FC236}">
                    <a16:creationId xmlns:a16="http://schemas.microsoft.com/office/drawing/2014/main" id="{43240169-8AAD-416A-A4EC-2563BD69AC42}"/>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55" name="组合 54">
              <a:extLst>
                <a:ext uri="{FF2B5EF4-FFF2-40B4-BE49-F238E27FC236}">
                  <a16:creationId xmlns:a16="http://schemas.microsoft.com/office/drawing/2014/main" id="{E476E246-A59D-4283-BEAB-8AB4DAC49816}"/>
                </a:ext>
              </a:extLst>
            </p:cNvPr>
            <p:cNvGrpSpPr/>
            <p:nvPr/>
          </p:nvGrpSpPr>
          <p:grpSpPr>
            <a:xfrm>
              <a:off x="488768" y="5634558"/>
              <a:ext cx="10796165" cy="1981764"/>
              <a:chOff x="723529" y="10316635"/>
              <a:chExt cx="11350707" cy="2160000"/>
            </a:xfrm>
          </p:grpSpPr>
          <p:sp>
            <p:nvSpPr>
              <p:cNvPr id="56" name="矩形 55">
                <a:extLst>
                  <a:ext uri="{FF2B5EF4-FFF2-40B4-BE49-F238E27FC236}">
                    <a16:creationId xmlns:a16="http://schemas.microsoft.com/office/drawing/2014/main" id="{CF1F4CEC-CC56-4877-8882-727A0718A065}"/>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5E74C577-6F86-4C3D-80DA-6AEDABC3E09C}"/>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41917F62-F16F-4DA3-9F06-B94BB539226D}"/>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grpSp>
          <p:nvGrpSpPr>
            <p:cNvPr id="59" name="组合 58">
              <a:extLst>
                <a:ext uri="{FF2B5EF4-FFF2-40B4-BE49-F238E27FC236}">
                  <a16:creationId xmlns:a16="http://schemas.microsoft.com/office/drawing/2014/main" id="{DCF219A9-9DCC-4117-8416-DB495F86209B}"/>
                </a:ext>
              </a:extLst>
            </p:cNvPr>
            <p:cNvGrpSpPr/>
            <p:nvPr/>
          </p:nvGrpSpPr>
          <p:grpSpPr>
            <a:xfrm>
              <a:off x="5042885" y="6063175"/>
              <a:ext cx="2338988" cy="1190740"/>
              <a:chOff x="9509910" y="7622139"/>
              <a:chExt cx="2459129" cy="1276350"/>
            </a:xfrm>
            <a:solidFill>
              <a:srgbClr val="F19B97"/>
            </a:solidFill>
          </p:grpSpPr>
          <p:sp>
            <p:nvSpPr>
              <p:cNvPr id="60" name="矩形: 圆角 59">
                <a:extLst>
                  <a:ext uri="{FF2B5EF4-FFF2-40B4-BE49-F238E27FC236}">
                    <a16:creationId xmlns:a16="http://schemas.microsoft.com/office/drawing/2014/main" id="{B7978BC1-7AD5-4A39-8E5F-671AC4FB7E4B}"/>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61" name="矩形: 圆角 60">
                <a:extLst>
                  <a:ext uri="{FF2B5EF4-FFF2-40B4-BE49-F238E27FC236}">
                    <a16:creationId xmlns:a16="http://schemas.microsoft.com/office/drawing/2014/main" id="{9F5886FB-3600-4859-8B23-F50EDB784C0C}"/>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63" name="矩形: 圆角 62">
                <a:extLst>
                  <a:ext uri="{FF2B5EF4-FFF2-40B4-BE49-F238E27FC236}">
                    <a16:creationId xmlns:a16="http://schemas.microsoft.com/office/drawing/2014/main" id="{6B1E2DE5-60C4-4D6D-855F-6AC8109B48F0}"/>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Nginx</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cxnSp>
          <p:nvCxnSpPr>
            <p:cNvPr id="4" name="直接箭头连接符 3">
              <a:extLst>
                <a:ext uri="{FF2B5EF4-FFF2-40B4-BE49-F238E27FC236}">
                  <a16:creationId xmlns:a16="http://schemas.microsoft.com/office/drawing/2014/main" id="{A9F0B618-36E6-4375-9634-48715A7E921D}"/>
                </a:ext>
              </a:extLst>
            </p:cNvPr>
            <p:cNvCxnSpPr>
              <a:cxnSpLocks/>
              <a:stCxn id="63" idx="2"/>
              <a:endCxn id="22" idx="0"/>
            </p:cNvCxnSpPr>
            <p:nvPr/>
          </p:nvCxnSpPr>
          <p:spPr>
            <a:xfrm flipH="1">
              <a:off x="3261952" y="7253915"/>
              <a:ext cx="3095382"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ADBD0B0-20A6-46A4-B5CE-6045FB663B78}"/>
                </a:ext>
              </a:extLst>
            </p:cNvPr>
            <p:cNvCxnSpPr>
              <a:stCxn id="63" idx="2"/>
              <a:endCxn id="45" idx="0"/>
            </p:cNvCxnSpPr>
            <p:nvPr/>
          </p:nvCxnSpPr>
          <p:spPr>
            <a:xfrm>
              <a:off x="6357334" y="7253915"/>
              <a:ext cx="23978"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D70B255-5C04-4A02-A797-222447039155}"/>
                </a:ext>
              </a:extLst>
            </p:cNvPr>
            <p:cNvCxnSpPr>
              <a:stCxn id="63" idx="2"/>
              <a:endCxn id="49" idx="0"/>
            </p:cNvCxnSpPr>
            <p:nvPr/>
          </p:nvCxnSpPr>
          <p:spPr>
            <a:xfrm>
              <a:off x="6357334" y="7253915"/>
              <a:ext cx="3143338"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AD840ABC-ED06-4024-8B5B-ABE03725DDE3}"/>
                </a:ext>
              </a:extLst>
            </p:cNvPr>
            <p:cNvGrpSpPr/>
            <p:nvPr/>
          </p:nvGrpSpPr>
          <p:grpSpPr>
            <a:xfrm>
              <a:off x="488768" y="3579820"/>
              <a:ext cx="10796165" cy="2058922"/>
              <a:chOff x="723529" y="10331862"/>
              <a:chExt cx="11350707" cy="2160000"/>
            </a:xfrm>
          </p:grpSpPr>
          <p:sp>
            <p:nvSpPr>
              <p:cNvPr id="65" name="矩形 64">
                <a:extLst>
                  <a:ext uri="{FF2B5EF4-FFF2-40B4-BE49-F238E27FC236}">
                    <a16:creationId xmlns:a16="http://schemas.microsoft.com/office/drawing/2014/main" id="{AE17E37E-F412-40E1-8A40-5B7587F0183F}"/>
                  </a:ext>
                </a:extLst>
              </p:cNvPr>
              <p:cNvSpPr/>
              <p:nvPr/>
            </p:nvSpPr>
            <p:spPr>
              <a:xfrm>
                <a:off x="1880007" y="10331862"/>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1B06F1DE-81C6-456F-BC35-146BD1F1C638}"/>
                  </a:ext>
                </a:extLst>
              </p:cNvPr>
              <p:cNvSpPr/>
              <p:nvPr/>
            </p:nvSpPr>
            <p:spPr>
              <a:xfrm>
                <a:off x="723529" y="10331862"/>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D3C2ED1E-E6C9-4D34-876C-8B8B6F85CE1F}"/>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cxnSp>
          <p:nvCxnSpPr>
            <p:cNvPr id="12" name="直接箭头连接符 11">
              <a:extLst>
                <a:ext uri="{FF2B5EF4-FFF2-40B4-BE49-F238E27FC236}">
                  <a16:creationId xmlns:a16="http://schemas.microsoft.com/office/drawing/2014/main" id="{91B35910-3555-4053-ADA6-B262EDFEBC7D}"/>
                </a:ext>
              </a:extLst>
            </p:cNvPr>
            <p:cNvCxnSpPr>
              <a:cxnSpLocks/>
              <a:stCxn id="68" idx="2"/>
              <a:endCxn id="60" idx="0"/>
            </p:cNvCxnSpPr>
            <p:nvPr/>
          </p:nvCxnSpPr>
          <p:spPr>
            <a:xfrm>
              <a:off x="3457610" y="5096685"/>
              <a:ext cx="2609815" cy="96649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箭头: 右 78">
              <a:extLst>
                <a:ext uri="{FF2B5EF4-FFF2-40B4-BE49-F238E27FC236}">
                  <a16:creationId xmlns:a16="http://schemas.microsoft.com/office/drawing/2014/main" id="{AE9E2B47-877F-4256-8A40-38528EF7715D}"/>
                </a:ext>
              </a:extLst>
            </p:cNvPr>
            <p:cNvSpPr/>
            <p:nvPr/>
          </p:nvSpPr>
          <p:spPr>
            <a:xfrm rot="16200000" flipH="1">
              <a:off x="6072808" y="10018437"/>
              <a:ext cx="582426" cy="63006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81" name="箭头: 右 80">
              <a:extLst>
                <a:ext uri="{FF2B5EF4-FFF2-40B4-BE49-F238E27FC236}">
                  <a16:creationId xmlns:a16="http://schemas.microsoft.com/office/drawing/2014/main" id="{8C11401C-90A9-4838-882F-7C41CC38E771}"/>
                </a:ext>
              </a:extLst>
            </p:cNvPr>
            <p:cNvSpPr/>
            <p:nvPr/>
          </p:nvSpPr>
          <p:spPr>
            <a:xfrm rot="16200000" flipH="1">
              <a:off x="2970737" y="10018437"/>
              <a:ext cx="582426" cy="63006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82" name="箭头: 右 81">
              <a:extLst>
                <a:ext uri="{FF2B5EF4-FFF2-40B4-BE49-F238E27FC236}">
                  <a16:creationId xmlns:a16="http://schemas.microsoft.com/office/drawing/2014/main" id="{D151A339-1978-40DC-BC13-D5A0C9336F27}"/>
                </a:ext>
              </a:extLst>
            </p:cNvPr>
            <p:cNvSpPr/>
            <p:nvPr/>
          </p:nvSpPr>
          <p:spPr>
            <a:xfrm rot="16200000" flipH="1">
              <a:off x="9209457" y="10018437"/>
              <a:ext cx="582426" cy="63006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sp>
        <p:nvSpPr>
          <p:cNvPr id="203" name="文本框 202">
            <a:extLst>
              <a:ext uri="{FF2B5EF4-FFF2-40B4-BE49-F238E27FC236}">
                <a16:creationId xmlns:a16="http://schemas.microsoft.com/office/drawing/2014/main" id="{2F183096-C09F-4CB6-969E-08DA41066B85}"/>
              </a:ext>
            </a:extLst>
          </p:cNvPr>
          <p:cNvSpPr txBox="1"/>
          <p:nvPr/>
        </p:nvSpPr>
        <p:spPr>
          <a:xfrm>
            <a:off x="10078649" y="11258811"/>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负载均衡</a:t>
            </a:r>
          </a:p>
        </p:txBody>
      </p:sp>
    </p:spTree>
    <p:extLst>
      <p:ext uri="{BB962C8B-B14F-4D97-AF65-F5344CB8AC3E}">
        <p14:creationId xmlns:p14="http://schemas.microsoft.com/office/powerpoint/2010/main" val="343459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3141669" y="1938058"/>
            <a:ext cx="1674144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3772973"/>
            <a:ext cx="13147419" cy="64751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13636183" y="3500917"/>
            <a:ext cx="9071906" cy="8234305"/>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3779"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3779" b="1" dirty="0">
              <a:solidFill>
                <a:srgbClr val="788BA9"/>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3779"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779" b="1" dirty="0">
                <a:solidFill>
                  <a:srgbClr val="788BA9"/>
                </a:solidFill>
                <a:latin typeface="微软雅黑" panose="020B0503020204020204" pitchFamily="34" charset="-122"/>
                <a:ea typeface="微软雅黑" panose="020B0503020204020204" pitchFamily="34" charset="-122"/>
                <a:cs typeface="+mn-ea"/>
              </a:rPr>
              <a:t>Kafka </a:t>
            </a:r>
            <a:r>
              <a:rPr lang="zh-CN" altLang="en-US" sz="3779" b="1" dirty="0">
                <a:solidFill>
                  <a:srgbClr val="788BA9"/>
                </a:solidFill>
                <a:latin typeface="微软雅黑" panose="020B0503020204020204" pitchFamily="34" charset="-122"/>
                <a:ea typeface="微软雅黑" panose="020B0503020204020204" pitchFamily="34" charset="-122"/>
                <a:cs typeface="+mn-ea"/>
              </a:rPr>
              <a:t>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3779"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3779"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epoch </a:t>
            </a:r>
            <a:r>
              <a:rPr lang="zh-CN" altLang="en-US" sz="3779"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14" y="2905880"/>
            <a:ext cx="12038560" cy="8598971"/>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12548828" y="2905883"/>
            <a:ext cx="10001796" cy="9216882"/>
          </a:xfrm>
          <a:prstGeom prst="rect">
            <a:avLst/>
          </a:prstGeom>
          <a:noFill/>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MapReduce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sz="4000" b="1" dirty="0">
                <a:solidFill>
                  <a:srgbClr val="D67A71"/>
                </a:solidFill>
                <a:latin typeface="微软雅黑" panose="020B0503020204020204" pitchFamily="34" charset="-122"/>
                <a:ea typeface="微软雅黑" panose="020B0503020204020204" pitchFamily="34" charset="-122"/>
                <a:cs typeface="+mn-ea"/>
              </a:rPr>
              <a:t>分而治之</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M</a:t>
            </a:r>
            <a:r>
              <a:rPr lang="zh-CN" altLang="en-US" sz="4000" b="1" dirty="0">
                <a:solidFill>
                  <a:srgbClr val="788BA9"/>
                </a:solidFill>
                <a:latin typeface="微软雅黑" panose="020B0503020204020204" pitchFamily="34" charset="-122"/>
                <a:ea typeface="微软雅黑" panose="020B0503020204020204" pitchFamily="34" charset="-122"/>
                <a:cs typeface="+mn-ea"/>
              </a:rPr>
              <a:t>ap 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R</a:t>
            </a:r>
            <a:r>
              <a:rPr lang="zh-CN" altLang="en-US" sz="4000"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Shuffle </a:t>
            </a:r>
            <a:r>
              <a:rPr lang="zh-CN" altLang="en-US" sz="4000" b="1" dirty="0">
                <a:solidFill>
                  <a:srgbClr val="788BA9"/>
                </a:solidFill>
                <a:latin typeface="微软雅黑" panose="020B0503020204020204" pitchFamily="34" charset="-122"/>
                <a:ea typeface="微软雅黑" panose="020B0503020204020204" pitchFamily="34" charset="-122"/>
                <a:cs typeface="+mn-ea"/>
              </a:rPr>
              <a:t>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82767" y="8895416"/>
            <a:ext cx="14387419" cy="340891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2236326" y="1872494"/>
            <a:ext cx="17320978" cy="6740307"/>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2236320" y="2321720"/>
            <a:ext cx="17320978" cy="9325630"/>
          </a:xfrm>
          <a:prstGeom prst="rect">
            <a:avLst/>
          </a:prstGeom>
          <a:noFill/>
        </p:spPr>
        <p:txBody>
          <a:bodyPr wrap="square">
            <a:spAutoFit/>
          </a:bodyPr>
          <a:lstStyle/>
          <a:p>
            <a:r>
              <a:rPr lang="zh-CN" altLang="en-US" sz="4000"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数据写入</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流式计算</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 y="3801849"/>
            <a:ext cx="11293157" cy="645702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11746226" y="1201807"/>
            <a:ext cx="9966901" cy="10556736"/>
          </a:xfrm>
          <a:prstGeom prst="rect">
            <a:avLst/>
          </a:prstGeom>
          <a:noFill/>
        </p:spPr>
        <p:txBody>
          <a:bodyPr wrap="square">
            <a:spAutoFit/>
          </a:bodyPr>
          <a:lstStyle/>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000" b="1" dirty="0">
                <a:solidFill>
                  <a:srgbClr val="D67A71"/>
                </a:solidFill>
                <a:latin typeface="微软雅黑" panose="020B0503020204020204" pitchFamily="34" charset="-122"/>
                <a:ea typeface="微软雅黑" panose="020B0503020204020204" pitchFamily="34" charset="-122"/>
                <a:cs typeface="+mn-ea"/>
              </a:rPr>
              <a:t>YARN </a:t>
            </a:r>
            <a:r>
              <a:rPr lang="zh-CN" altLang="en-US" sz="4000"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8"/>
            <a:ext cx="8807728" cy="4912350"/>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11076576" y="5656421"/>
            <a:ext cx="1765520" cy="3505977"/>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9138399" y="2860550"/>
            <a:ext cx="1339457" cy="41214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10307986" y="3643066"/>
            <a:ext cx="1648561" cy="517960"/>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12123633" y="3579011"/>
            <a:ext cx="3063207" cy="710106"/>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9149541" y="2782585"/>
            <a:ext cx="3077130" cy="718461"/>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10962403" y="2988648"/>
            <a:ext cx="2748531" cy="545807"/>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10335835" y="3420288"/>
            <a:ext cx="3414081" cy="977442"/>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9138401" y="2857765"/>
            <a:ext cx="1325534" cy="41214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8862715" y="2888405"/>
            <a:ext cx="1837925" cy="2486765"/>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9951541" y="3601289"/>
            <a:ext cx="1648561" cy="3244212"/>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11591750" y="4113680"/>
            <a:ext cx="2369808" cy="2829288"/>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12360338" y="5829075"/>
            <a:ext cx="1991084" cy="2639926"/>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13421315" y="4041278"/>
            <a:ext cx="1395153" cy="2820933"/>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8408801" y="4238999"/>
            <a:ext cx="1339457" cy="3104977"/>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8840437" y="5522761"/>
            <a:ext cx="2252847" cy="3113330"/>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9912" y="3100044"/>
            <a:ext cx="2898905" cy="9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14081304" y="7201947"/>
            <a:ext cx="243107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6921756" y="2832703"/>
            <a:ext cx="2367022" cy="902253"/>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6331389" y="5628574"/>
            <a:ext cx="2431072"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7668064" y="7781171"/>
            <a:ext cx="2433856"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2895035" y="1860507"/>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4400" b="1" dirty="0">
                <a:solidFill>
                  <a:srgbClr val="445469"/>
                </a:solidFill>
                <a:sym typeface="Arial" panose="020B0604020202020204" pitchFamily="34" charset="0"/>
              </a:rPr>
              <a:t>分布式缓存</a:t>
            </a:r>
            <a:endParaRPr lang="en-US" altLang="zh-CN" sz="44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700000" y="2763084"/>
            <a:ext cx="5620256"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2332302" y="4607155"/>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4400" b="1" dirty="0">
                <a:solidFill>
                  <a:srgbClr val="445469"/>
                </a:solidFill>
                <a:sym typeface="Arial" panose="020B0604020202020204" pitchFamily="34" charset="0"/>
              </a:rPr>
              <a:t>分布式计算</a:t>
            </a:r>
            <a:endParaRPr lang="en-US" altLang="zh-CN" sz="44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311134" y="5403010"/>
            <a:ext cx="54298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3854597" y="6935977"/>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4400" b="1" dirty="0">
                <a:solidFill>
                  <a:srgbClr val="445469"/>
                </a:solidFill>
                <a:sym typeface="Arial" panose="020B0604020202020204" pitchFamily="34" charset="0"/>
              </a:rPr>
              <a:t>分布式调度</a:t>
            </a:r>
            <a:endParaRPr lang="en-US" altLang="zh-CN" sz="44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693671" y="7814588"/>
            <a:ext cx="547871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17276782" y="2275338"/>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400" b="1" dirty="0">
                <a:solidFill>
                  <a:srgbClr val="445469"/>
                </a:solidFill>
                <a:sym typeface="Arial" panose="020B0604020202020204" pitchFamily="34" charset="0"/>
              </a:rPr>
              <a:t>分布式事务</a:t>
            </a:r>
            <a:endParaRPr lang="en-US" altLang="zh-CN" sz="44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17375636" y="3183581"/>
            <a:ext cx="446836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17216911" y="6258869"/>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400" b="1" dirty="0">
                <a:solidFill>
                  <a:srgbClr val="445469"/>
                </a:solidFill>
                <a:sym typeface="Arial" panose="020B0604020202020204" pitchFamily="34" charset="0"/>
              </a:rPr>
              <a:t>分布式通信</a:t>
            </a:r>
            <a:endParaRPr lang="en-US" altLang="zh-CN" sz="44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17216909" y="7193597"/>
            <a:ext cx="46270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Tree>
    <p:extLst>
      <p:ext uri="{BB962C8B-B14F-4D97-AF65-F5344CB8AC3E}">
        <p14:creationId xmlns:p14="http://schemas.microsoft.com/office/powerpoint/2010/main" val="1835936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6F7A5186-CA6E-4587-86A2-3AC82D2D2BBC}"/>
              </a:ext>
            </a:extLst>
          </p:cNvPr>
          <p:cNvCxnSpPr/>
          <p:nvPr/>
        </p:nvCxnSpPr>
        <p:spPr>
          <a:xfrm>
            <a:off x="0" y="3984241"/>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3965736"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64298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632504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13229492"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1005073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1573279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18501611" y="3871520"/>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21004911" y="3720080"/>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1020021" y="3271751"/>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2317812" y="3271751"/>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4212893" y="4142033"/>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5010799" y="4067604"/>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4814571" y="5372036"/>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6705410" y="3107968"/>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8754968" y="3113071"/>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8585936" y="3021757"/>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10211717" y="3957938"/>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10831082" y="4118672"/>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10541873" y="4740557"/>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13499999" y="2877278"/>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17411990" y="2857377"/>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16989554" y="2622520"/>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16080318" y="4100444"/>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18413521" y="4067600"/>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984385" y="507331"/>
            <a:ext cx="3815991" cy="830997"/>
          </a:xfrm>
          <a:prstGeom prst="rect">
            <a:avLst/>
          </a:prstGeom>
        </p:spPr>
        <p:txBody>
          <a:bodyPr wrap="square">
            <a:spAutoFit/>
          </a:bodyPr>
          <a:lstStyle/>
          <a:p>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2263201" y="3232973"/>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16163653" y="5231366"/>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9354306" y="535393"/>
            <a:ext cx="3908666"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4851039" y="5743408"/>
            <a:ext cx="3912304" cy="830997"/>
          </a:xfrm>
          <a:prstGeom prst="rect">
            <a:avLst/>
          </a:prstGeom>
        </p:spPr>
        <p:txBody>
          <a:bodyPr wrap="square">
            <a:spAutoFit/>
          </a:bodyPr>
          <a:lstStyle/>
          <a:p>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18485999" y="535393"/>
            <a:ext cx="4179644" cy="830997"/>
          </a:xfrm>
          <a:prstGeom prst="rect">
            <a:avLst/>
          </a:prstGeom>
        </p:spPr>
        <p:txBody>
          <a:bodyPr wrap="square">
            <a:spAutoFit/>
          </a:bodyPr>
          <a:lstStyle/>
          <a:p>
            <a:pPr algn="ctr"/>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应用</a:t>
            </a:r>
          </a:p>
        </p:txBody>
      </p:sp>
      <p:sp>
        <p:nvSpPr>
          <p:cNvPr id="69" name="矩形 68">
            <a:extLst>
              <a:ext uri="{FF2B5EF4-FFF2-40B4-BE49-F238E27FC236}">
                <a16:creationId xmlns:a16="http://schemas.microsoft.com/office/drawing/2014/main" id="{F08A9DD6-3780-428E-B495-1FDB42AE3780}"/>
              </a:ext>
            </a:extLst>
          </p:cNvPr>
          <p:cNvSpPr/>
          <p:nvPr/>
        </p:nvSpPr>
        <p:spPr>
          <a:xfrm>
            <a:off x="13924515" y="5725754"/>
            <a:ext cx="4143280" cy="830997"/>
          </a:xfrm>
          <a:prstGeom prst="rect">
            <a:avLst/>
          </a:prstGeom>
        </p:spPr>
        <p:txBody>
          <a:bodyPr wrap="square">
            <a:spAutoFit/>
          </a:bodyPr>
          <a:lstStyle/>
          <a:p>
            <a:pPr algn="ctr"/>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5161014" y="6732938"/>
            <a:ext cx="2977097" cy="707886"/>
          </a:xfrm>
          <a:prstGeom prst="rect">
            <a:avLst/>
          </a:prstGeom>
        </p:spPr>
        <p:txBody>
          <a:bodyPr wrap="none">
            <a:spAutoFit/>
          </a:bodyPr>
          <a:lstStyle/>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8879182" y="1474646"/>
            <a:ext cx="4334693"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12642310" y="6788777"/>
            <a:ext cx="6995755"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18149522" y="1453060"/>
            <a:ext cx="4817116"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287503" y="1453055"/>
            <a:ext cx="5336230"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nvGrpSpPr>
          <p:cNvPr id="58" name="组合 57">
            <a:extLst>
              <a:ext uri="{FF2B5EF4-FFF2-40B4-BE49-F238E27FC236}">
                <a16:creationId xmlns:a16="http://schemas.microsoft.com/office/drawing/2014/main" id="{F369F774-6944-499C-9F82-0BF0D1E9B733}"/>
              </a:ext>
            </a:extLst>
          </p:cNvPr>
          <p:cNvGrpSpPr/>
          <p:nvPr/>
        </p:nvGrpSpPr>
        <p:grpSpPr>
          <a:xfrm>
            <a:off x="-407951" y="8148598"/>
            <a:ext cx="8807728" cy="4912350"/>
            <a:chOff x="-292080" y="3918856"/>
            <a:chExt cx="5237678" cy="3024065"/>
          </a:xfrm>
        </p:grpSpPr>
        <p:sp>
          <p:nvSpPr>
            <p:cNvPr id="59" name="椭圆 58">
              <a:extLst>
                <a:ext uri="{FF2B5EF4-FFF2-40B4-BE49-F238E27FC236}">
                  <a16:creationId xmlns:a16="http://schemas.microsoft.com/office/drawing/2014/main" id="{A9F250D2-6F57-4150-864C-3568BB016A5E}"/>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0" name="椭圆 59">
              <a:extLst>
                <a:ext uri="{FF2B5EF4-FFF2-40B4-BE49-F238E27FC236}">
                  <a16:creationId xmlns:a16="http://schemas.microsoft.com/office/drawing/2014/main" id="{EA3A51A4-D227-418E-BB2F-293BA41D78A7}"/>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61" name="组合 60">
              <a:extLst>
                <a:ext uri="{FF2B5EF4-FFF2-40B4-BE49-F238E27FC236}">
                  <a16:creationId xmlns:a16="http://schemas.microsoft.com/office/drawing/2014/main" id="{89513401-CDB6-4939-9E80-37067B36FB23}"/>
                </a:ext>
              </a:extLst>
            </p:cNvPr>
            <p:cNvGrpSpPr/>
            <p:nvPr/>
          </p:nvGrpSpPr>
          <p:grpSpPr>
            <a:xfrm>
              <a:off x="-292080" y="3918856"/>
              <a:ext cx="4403525" cy="3024065"/>
              <a:chOff x="-292080" y="3342572"/>
              <a:chExt cx="5242689" cy="3600350"/>
            </a:xfrm>
          </p:grpSpPr>
          <p:sp>
            <p:nvSpPr>
              <p:cNvPr id="68" name="任意多边形 2">
                <a:extLst>
                  <a:ext uri="{FF2B5EF4-FFF2-40B4-BE49-F238E27FC236}">
                    <a16:creationId xmlns:a16="http://schemas.microsoft.com/office/drawing/2014/main" id="{55EF41E1-7BE6-4E3F-B96B-3C058EF5E54D}"/>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3" name="任意多边形 3">
                <a:extLst>
                  <a:ext uri="{FF2B5EF4-FFF2-40B4-BE49-F238E27FC236}">
                    <a16:creationId xmlns:a16="http://schemas.microsoft.com/office/drawing/2014/main" id="{C5AA7EE0-94DB-44B6-9878-0443966A0B25}"/>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椭圆 73">
                <a:extLst>
                  <a:ext uri="{FF2B5EF4-FFF2-40B4-BE49-F238E27FC236}">
                    <a16:creationId xmlns:a16="http://schemas.microsoft.com/office/drawing/2014/main" id="{7AD12D99-0ADB-4354-89C8-0F2E56B45DEB}"/>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5" name="椭圆 74">
                <a:extLst>
                  <a:ext uri="{FF2B5EF4-FFF2-40B4-BE49-F238E27FC236}">
                    <a16:creationId xmlns:a16="http://schemas.microsoft.com/office/drawing/2014/main" id="{EF98BA5D-15F8-45E5-90B0-CF018AA7F0E5}"/>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6" name="椭圆 75">
                <a:extLst>
                  <a:ext uri="{FF2B5EF4-FFF2-40B4-BE49-F238E27FC236}">
                    <a16:creationId xmlns:a16="http://schemas.microsoft.com/office/drawing/2014/main" id="{33940EBB-2B0F-4A6D-857D-390F5806FDC4}"/>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7" name="椭圆 76">
                <a:extLst>
                  <a:ext uri="{FF2B5EF4-FFF2-40B4-BE49-F238E27FC236}">
                    <a16:creationId xmlns:a16="http://schemas.microsoft.com/office/drawing/2014/main" id="{0A6780FF-F808-4919-85F5-98A4992679F2}"/>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8" name="文本框 77">
                <a:extLst>
                  <a:ext uri="{FF2B5EF4-FFF2-40B4-BE49-F238E27FC236}">
                    <a16:creationId xmlns:a16="http://schemas.microsoft.com/office/drawing/2014/main" id="{D453B609-FCD3-454A-9606-49B7A107C60C}"/>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79" name="Freeform 124">
                <a:extLst>
                  <a:ext uri="{FF2B5EF4-FFF2-40B4-BE49-F238E27FC236}">
                    <a16:creationId xmlns:a16="http://schemas.microsoft.com/office/drawing/2014/main" id="{CA451A90-4B67-474D-8BD1-2E2907D878EC}"/>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665539" y="2114901"/>
            <a:ext cx="10355950" cy="10854125"/>
          </a:xfrm>
          <a:prstGeom prst="rect">
            <a:avLst/>
          </a:prstGeom>
          <a:noFill/>
        </p:spPr>
        <p:txBody>
          <a:bodyPr wrap="square">
            <a:spAutoFit/>
          </a:bodyPr>
          <a:lstStyle/>
          <a:p>
            <a:r>
              <a:rPr lang="zh-CN" altLang="en-US" sz="6425" b="1" dirty="0">
                <a:solidFill>
                  <a:srgbClr val="D67A71"/>
                </a:solidFill>
                <a:latin typeface="+mn-ea"/>
              </a:rPr>
              <a:t>分布式理论</a:t>
            </a:r>
            <a:endParaRPr lang="en-US" altLang="zh-CN" sz="6425" b="1" dirty="0">
              <a:solidFill>
                <a:srgbClr val="D67A71"/>
              </a:solidFill>
              <a:latin typeface="+mn-ea"/>
            </a:endParaRPr>
          </a:p>
          <a:p>
            <a:pPr marL="539997" indent="-539997">
              <a:buFont typeface="Wingdings" panose="05000000000000000000" pitchFamily="2" charset="2"/>
              <a:buChar char="l"/>
            </a:pPr>
            <a:r>
              <a:rPr lang="en-US" altLang="zh-CN" sz="3024" dirty="0">
                <a:latin typeface="+mn-ea"/>
              </a:rPr>
              <a:t>Time, Clocks, and the Ordering of Events in a Distributed System</a:t>
            </a:r>
          </a:p>
          <a:p>
            <a:pPr marL="539997" indent="-539997">
              <a:buFont typeface="Wingdings" panose="05000000000000000000" pitchFamily="2" charset="2"/>
              <a:buChar char="l"/>
            </a:pPr>
            <a:r>
              <a:rPr lang="en-US" altLang="zh-CN" sz="3024" dirty="0">
                <a:latin typeface="+mn-ea"/>
              </a:rPr>
              <a:t>The Byzantine Generals Problem</a:t>
            </a:r>
          </a:p>
          <a:p>
            <a:pPr marL="539997" indent="-539997">
              <a:buFont typeface="Wingdings" panose="05000000000000000000" pitchFamily="2" charset="2"/>
              <a:buChar char="l"/>
            </a:pPr>
            <a:r>
              <a:rPr lang="en-US" altLang="zh-CN" sz="3024" dirty="0">
                <a:latin typeface="+mn-ea"/>
              </a:rPr>
              <a:t>Brewer’s Conjecture and the Feasibility of Consistent, Available, Partition-Tolerant Web Services</a:t>
            </a:r>
          </a:p>
          <a:p>
            <a:pPr marL="539997" indent="-539997">
              <a:buFont typeface="Wingdings" panose="05000000000000000000" pitchFamily="2" charset="2"/>
              <a:buChar char="l"/>
            </a:pPr>
            <a:r>
              <a:rPr lang="en-US" altLang="zh-CN" sz="3024" dirty="0">
                <a:latin typeface="+mn-ea"/>
              </a:rPr>
              <a:t>CAP Twelve Years Later: How the “Rules” Have Changed</a:t>
            </a:r>
          </a:p>
          <a:p>
            <a:pPr marL="539997" indent="-539997">
              <a:buFont typeface="Wingdings" panose="05000000000000000000" pitchFamily="2" charset="2"/>
              <a:buChar char="l"/>
            </a:pPr>
            <a:r>
              <a:rPr lang="en-US" altLang="zh-CN" sz="3024" dirty="0">
                <a:latin typeface="+mn-ea"/>
              </a:rPr>
              <a:t>BASE: An Acid Alternative</a:t>
            </a:r>
            <a:endParaRPr lang="en-US" altLang="zh-CN" sz="3024" dirty="0">
              <a:latin typeface="+mn-ea"/>
              <a:hlinkClick r:id="rId3"/>
            </a:endParaRPr>
          </a:p>
          <a:p>
            <a:pPr marL="539997" indent="-539997">
              <a:buFont typeface="Wingdings" panose="05000000000000000000" pitchFamily="2" charset="2"/>
              <a:buChar char="l"/>
            </a:pPr>
            <a:r>
              <a:rPr lang="en-US" altLang="zh-CN" sz="3024" dirty="0">
                <a:latin typeface="+mn-ea"/>
                <a:hlinkClick r:id="rId3"/>
              </a:rPr>
              <a:t>Part-time Parliament </a:t>
            </a:r>
            <a:r>
              <a:rPr lang="zh-CN" altLang="en-US" sz="3024" dirty="0">
                <a:latin typeface="+mn-ea"/>
                <a:hlinkClick r:id="rId3"/>
              </a:rPr>
              <a:t>论文</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4"/>
              </a:rPr>
              <a:t>Paxos</a:t>
            </a:r>
            <a:r>
              <a:rPr lang="en-US" altLang="zh-CN" sz="3024" dirty="0">
                <a:latin typeface="+mn-ea"/>
                <a:hlinkClick r:id="rId4"/>
              </a:rPr>
              <a:t> Made Simple </a:t>
            </a:r>
            <a:r>
              <a:rPr lang="zh-CN" altLang="en-US" sz="3024" dirty="0">
                <a:latin typeface="+mn-ea"/>
                <a:hlinkClick r:id="rId4"/>
              </a:rPr>
              <a:t>论文</a:t>
            </a:r>
            <a:endParaRPr lang="zh-CN" altLang="en-US" sz="3024" dirty="0">
              <a:latin typeface="+mn-ea"/>
            </a:endParaRPr>
          </a:p>
          <a:p>
            <a:pPr marL="539997" indent="-539997">
              <a:buFont typeface="Wingdings" panose="05000000000000000000" pitchFamily="2" charset="2"/>
              <a:buChar char="l"/>
            </a:pPr>
            <a:r>
              <a:rPr lang="en-US" altLang="zh-CN" sz="3024" dirty="0" err="1">
                <a:latin typeface="+mn-ea"/>
                <a:hlinkClick r:id="rId5"/>
              </a:rPr>
              <a:t>Paxos</a:t>
            </a:r>
            <a:r>
              <a:rPr lang="en-US" altLang="zh-CN" sz="3024" dirty="0">
                <a:latin typeface="+mn-ea"/>
                <a:hlinkClick r:id="rId5"/>
              </a:rPr>
              <a:t> </a:t>
            </a:r>
            <a:r>
              <a:rPr lang="zh-CN" altLang="en-US" sz="3024" dirty="0">
                <a:latin typeface="+mn-ea"/>
                <a:hlinkClick r:id="rId5"/>
              </a:rPr>
              <a:t>算法详解</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6"/>
              </a:rPr>
              <a:t>Raft </a:t>
            </a:r>
            <a:r>
              <a:rPr lang="zh-CN" altLang="en-US" sz="3024" dirty="0">
                <a:latin typeface="+mn-ea"/>
                <a:hlinkClick r:id="rId6"/>
              </a:rPr>
              <a:t>作者讲解 </a:t>
            </a:r>
            <a:r>
              <a:rPr lang="en-US" altLang="zh-CN" sz="3024" dirty="0" err="1">
                <a:latin typeface="+mn-ea"/>
                <a:hlinkClick r:id="rId6"/>
              </a:rPr>
              <a:t>Paxos</a:t>
            </a:r>
            <a:r>
              <a:rPr lang="en-US" altLang="zh-CN" sz="3024" dirty="0">
                <a:latin typeface="+mn-ea"/>
                <a:hlinkClick r:id="rId6"/>
              </a:rPr>
              <a:t> </a:t>
            </a:r>
            <a:r>
              <a:rPr lang="zh-CN" altLang="en-US" sz="3024" dirty="0">
                <a:latin typeface="+mn-ea"/>
                <a:hlinkClick r:id="rId6"/>
              </a:rPr>
              <a:t>视频</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7"/>
              </a:rPr>
              <a:t>Paxos</a:t>
            </a:r>
            <a:r>
              <a:rPr lang="en-US" altLang="zh-CN" sz="3024" dirty="0">
                <a:latin typeface="+mn-ea"/>
                <a:hlinkClick r:id="rId7"/>
              </a:rPr>
              <a:t> </a:t>
            </a:r>
            <a:r>
              <a:rPr lang="zh-CN" altLang="en-US" sz="3024" dirty="0">
                <a:latin typeface="+mn-ea"/>
                <a:hlinkClick r:id="rId7"/>
              </a:rPr>
              <a:t>算法讲解视频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8"/>
              </a:rPr>
              <a:t>Raft </a:t>
            </a:r>
            <a:r>
              <a:rPr lang="zh-CN" altLang="en-US" sz="3024" dirty="0">
                <a:latin typeface="+mn-ea"/>
                <a:hlinkClick r:id="rId8"/>
              </a:rPr>
              <a:t>一致性算法论文原文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9"/>
              </a:rPr>
              <a:t>Raft </a:t>
            </a:r>
            <a:r>
              <a:rPr lang="zh-CN" altLang="en-US" sz="3024" dirty="0">
                <a:latin typeface="+mn-ea"/>
                <a:hlinkClick r:id="rId9"/>
              </a:rPr>
              <a:t>一致性算法论文译文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0"/>
              </a:rPr>
              <a:t>Raft </a:t>
            </a:r>
            <a:r>
              <a:rPr lang="zh-CN" altLang="en-US" sz="3024" dirty="0">
                <a:latin typeface="+mn-ea"/>
                <a:hlinkClick r:id="rId10"/>
              </a:rPr>
              <a:t>作者讲解视频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1"/>
              </a:rPr>
              <a:t>Raft </a:t>
            </a:r>
            <a:r>
              <a:rPr lang="zh-CN" altLang="en-US" sz="3024" dirty="0">
                <a:latin typeface="+mn-ea"/>
                <a:hlinkClick r:id="rId11"/>
              </a:rPr>
              <a:t>作者讲解视频对应的 </a:t>
            </a:r>
            <a:r>
              <a:rPr lang="en-US" altLang="zh-CN" sz="3024" dirty="0">
                <a:latin typeface="+mn-ea"/>
                <a:hlinkClick r:id="rId11"/>
              </a:rPr>
              <a:t>PPT</a:t>
            </a:r>
            <a:endParaRPr lang="en-US" altLang="zh-CN" sz="3024" dirty="0">
              <a:latin typeface="+mn-ea"/>
            </a:endParaRPr>
          </a:p>
          <a:p>
            <a:pPr marL="539997" indent="-539997">
              <a:buFont typeface="Wingdings" panose="05000000000000000000" pitchFamily="2" charset="2"/>
              <a:buChar char="l"/>
            </a:pPr>
            <a:r>
              <a:rPr lang="en-US" altLang="zh-CN" sz="3024" u="sng" dirty="0">
                <a:latin typeface="+mn-ea"/>
                <a:hlinkClick r:id="rId12"/>
              </a:rPr>
              <a:t>Raft </a:t>
            </a:r>
            <a:r>
              <a:rPr lang="zh-CN" altLang="en-US" sz="3024" u="sng" dirty="0">
                <a:latin typeface="+mn-ea"/>
                <a:hlinkClick r:id="rId12"/>
              </a:rPr>
              <a:t>算法详解</a:t>
            </a:r>
            <a:endParaRPr lang="en-US" altLang="zh-CN" sz="3024" u="sng" dirty="0">
              <a:latin typeface="+mn-ea"/>
            </a:endParaRPr>
          </a:p>
          <a:p>
            <a:pPr marL="539997" indent="-539997">
              <a:buFont typeface="Wingdings" panose="05000000000000000000" pitchFamily="2" charset="2"/>
              <a:buChar char="l"/>
            </a:pPr>
            <a:r>
              <a:rPr lang="en-US" altLang="zh-CN" sz="3024" dirty="0">
                <a:latin typeface="+mn-ea"/>
                <a:hlinkClick r:id="rId13"/>
              </a:rPr>
              <a:t>Raft: Understandable Distributed Consensus </a:t>
            </a:r>
            <a:r>
              <a:rPr lang="en-US" altLang="zh-CN" sz="3024" dirty="0">
                <a:latin typeface="+mn-ea"/>
              </a:rPr>
              <a:t>- </a:t>
            </a:r>
            <a:r>
              <a:rPr lang="zh-CN" altLang="en-US" sz="3024"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11862919" y="1940418"/>
            <a:ext cx="8649019" cy="6258252"/>
          </a:xfrm>
          <a:prstGeom prst="rect">
            <a:avLst/>
          </a:prstGeom>
        </p:spPr>
        <p:txBody>
          <a:bodyPr wrap="square">
            <a:spAutoFit/>
          </a:bodyPr>
          <a:lstStyle/>
          <a:p>
            <a:r>
              <a:rPr lang="zh-CN" altLang="en-US" sz="6425" b="1" dirty="0">
                <a:solidFill>
                  <a:srgbClr val="D67A71"/>
                </a:solidFill>
                <a:latin typeface="+mn-ea"/>
              </a:rPr>
              <a:t>分布式应用</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hlinkClick r:id="rId15"/>
              </a:rPr>
              <a:t>The Google File System</a:t>
            </a:r>
          </a:p>
          <a:p>
            <a:pPr marL="539997" indent="-539997">
              <a:buFont typeface="Wingdings" panose="05000000000000000000" pitchFamily="2" charset="2"/>
              <a:buChar char="l"/>
            </a:pPr>
            <a:r>
              <a:rPr lang="en-US" altLang="zh-CN" sz="3024" dirty="0" err="1">
                <a:hlinkClick r:id="rId15"/>
              </a:rPr>
              <a:t>BigTable</a:t>
            </a:r>
            <a:r>
              <a:rPr lang="en-US" altLang="zh-CN" sz="3024" dirty="0">
                <a:hlinkClick r:id="rId15"/>
              </a:rPr>
              <a:t>: A Distributed Storage System for Structured Data</a:t>
            </a:r>
          </a:p>
          <a:p>
            <a:pPr marL="539997" indent="-539997">
              <a:buFont typeface="Wingdings" panose="05000000000000000000" pitchFamily="2" charset="2"/>
              <a:buChar char="l"/>
            </a:pPr>
            <a:r>
              <a:rPr lang="zh-CN" altLang="en-US" sz="3024" dirty="0">
                <a:hlinkClick r:id="rId15"/>
              </a:rPr>
              <a:t>什么是负载均衡</a:t>
            </a:r>
            <a:endParaRPr lang="en-US" altLang="zh-CN" sz="3024" dirty="0"/>
          </a:p>
          <a:p>
            <a:pPr marL="539997" indent="-539997">
              <a:buFont typeface="Wingdings" panose="05000000000000000000" pitchFamily="2" charset="2"/>
              <a:buChar char="l"/>
            </a:pPr>
            <a:r>
              <a:rPr lang="en-US" altLang="zh-CN" sz="3024" dirty="0">
                <a:solidFill>
                  <a:srgbClr val="3EAF7C"/>
                </a:solidFill>
                <a:latin typeface="-apple-system"/>
                <a:hlinkClick r:id="rId14"/>
              </a:rPr>
              <a:t>Comparing Load Balancing Algorithms</a:t>
            </a:r>
            <a:endParaRPr lang="en-US" altLang="zh-CN" sz="3024" dirty="0"/>
          </a:p>
          <a:p>
            <a:pPr marL="539997" indent="-539997">
              <a:buFont typeface="Wingdings" panose="05000000000000000000" pitchFamily="2" charset="2"/>
              <a:buChar char="l"/>
            </a:pPr>
            <a:r>
              <a:rPr lang="en-US" altLang="zh-CN" sz="3024" dirty="0">
                <a:hlinkClick r:id="rId16"/>
              </a:rPr>
              <a:t>Dubbo </a:t>
            </a:r>
            <a:r>
              <a:rPr lang="zh-CN" altLang="en-US" sz="3024" dirty="0">
                <a:hlinkClick r:id="rId16"/>
              </a:rPr>
              <a:t>官方负载均衡算法说明</a:t>
            </a:r>
            <a:endParaRPr lang="en-US" altLang="zh-CN" sz="3024" dirty="0"/>
          </a:p>
          <a:p>
            <a:pPr marL="539997" indent="-539997">
              <a:buFont typeface="Wingdings" panose="05000000000000000000" pitchFamily="2" charset="2"/>
              <a:buChar char="l"/>
            </a:pPr>
            <a:r>
              <a:rPr lang="zh-CN" altLang="en-US" sz="3024" dirty="0">
                <a:hlinkClick r:id="rId17"/>
              </a:rPr>
              <a:t>谈谈限流算法的几种实现</a:t>
            </a:r>
            <a:endParaRPr lang="en-US" altLang="zh-CN" sz="3024" dirty="0"/>
          </a:p>
          <a:p>
            <a:pPr marL="539997" indent="-539997">
              <a:buFont typeface="Wingdings" panose="05000000000000000000" pitchFamily="2" charset="2"/>
              <a:buChar char="l"/>
            </a:pPr>
            <a:r>
              <a:rPr lang="zh-CN" altLang="en-US" sz="3024" dirty="0">
                <a:hlinkClick r:id="rId18"/>
              </a:rPr>
              <a:t>聊聊分布式事务，再说说解决方案</a:t>
            </a:r>
            <a:endParaRPr lang="en-US" altLang="zh-CN" sz="3024" dirty="0"/>
          </a:p>
          <a:p>
            <a:pPr marL="539997" indent="-539997">
              <a:buFont typeface="Wingdings" panose="05000000000000000000" pitchFamily="2" charset="2"/>
              <a:buChar char="l"/>
            </a:pPr>
            <a:r>
              <a:rPr lang="zh-CN" altLang="en-US" sz="3024" dirty="0">
                <a:hlinkClick r:id="rId19"/>
              </a:rPr>
              <a:t>理解分布式事务</a:t>
            </a:r>
            <a:endParaRPr lang="zh-CN" altLang="en-US" sz="3024" dirty="0"/>
          </a:p>
          <a:p>
            <a:endParaRPr lang="zh-CN" altLang="en-US" sz="6425" dirty="0"/>
          </a:p>
        </p:txBody>
      </p:sp>
      <p:sp>
        <p:nvSpPr>
          <p:cNvPr id="8" name="矩形 7">
            <a:extLst>
              <a:ext uri="{FF2B5EF4-FFF2-40B4-BE49-F238E27FC236}">
                <a16:creationId xmlns:a16="http://schemas.microsoft.com/office/drawing/2014/main" id="{DA523E9D-3306-490C-9491-92FBDB62FFD2}"/>
              </a:ext>
            </a:extLst>
          </p:cNvPr>
          <p:cNvSpPr/>
          <p:nvPr/>
        </p:nvSpPr>
        <p:spPr>
          <a:xfrm>
            <a:off x="11862922" y="7347760"/>
            <a:ext cx="8488221" cy="4338752"/>
          </a:xfrm>
          <a:prstGeom prst="rect">
            <a:avLst/>
          </a:prstGeom>
        </p:spPr>
        <p:txBody>
          <a:bodyPr wrap="none">
            <a:spAutoFit/>
          </a:bodyPr>
          <a:lstStyle/>
          <a:p>
            <a:r>
              <a:rPr lang="zh-CN" altLang="en-US" sz="6425" b="1" dirty="0">
                <a:solidFill>
                  <a:srgbClr val="D67A71"/>
                </a:solidFill>
                <a:latin typeface="+mn-ea"/>
              </a:rPr>
              <a:t>分布式架构</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latin typeface="+mn-ea"/>
                <a:hlinkClick r:id="rId20"/>
              </a:rPr>
              <a:t>《</a:t>
            </a:r>
            <a:r>
              <a:rPr lang="zh-CN" altLang="en-US" sz="3024" dirty="0">
                <a:latin typeface="+mn-ea"/>
                <a:hlinkClick r:id="rId20"/>
              </a:rPr>
              <a:t>大型网站技术架构：核心原理与案例分析</a:t>
            </a:r>
            <a:r>
              <a:rPr lang="en-US" altLang="zh-CN" sz="3024" dirty="0">
                <a:latin typeface="+mn-ea"/>
                <a:hlinkClick r:id="rId20"/>
              </a:rPr>
              <a:t>》</a:t>
            </a:r>
            <a:endParaRPr lang="zh-CN" altLang="en-US" sz="3024" dirty="0">
              <a:latin typeface="+mn-ea"/>
            </a:endParaRPr>
          </a:p>
          <a:p>
            <a:pPr marL="539997" indent="-539997">
              <a:buFont typeface="Wingdings" panose="05000000000000000000" pitchFamily="2" charset="2"/>
              <a:buChar char="l"/>
            </a:pPr>
            <a:r>
              <a:rPr lang="en-US" altLang="zh-CN" sz="3024" dirty="0">
                <a:latin typeface="+mn-ea"/>
                <a:hlinkClick r:id="rId21"/>
              </a:rPr>
              <a:t>《</a:t>
            </a:r>
            <a:r>
              <a:rPr lang="zh-CN" altLang="en-US" sz="3024" dirty="0">
                <a:latin typeface="+mn-ea"/>
                <a:hlinkClick r:id="rId21"/>
              </a:rPr>
              <a:t>大型网站系统与 </a:t>
            </a:r>
            <a:r>
              <a:rPr lang="en-US" altLang="zh-CN" sz="3024" dirty="0">
                <a:latin typeface="+mn-ea"/>
                <a:hlinkClick r:id="rId21"/>
              </a:rPr>
              <a:t>Java </a:t>
            </a:r>
            <a:r>
              <a:rPr lang="zh-CN" altLang="en-US" sz="3024" dirty="0">
                <a:latin typeface="+mn-ea"/>
                <a:hlinkClick r:id="rId21"/>
              </a:rPr>
              <a:t>中间件实践</a:t>
            </a:r>
            <a:r>
              <a:rPr lang="en-US" altLang="zh-CN" sz="3024" dirty="0">
                <a:latin typeface="+mn-ea"/>
                <a:hlinkClick r:id="rId21"/>
              </a:rPr>
              <a:t>》</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2"/>
              </a:rPr>
              <a:t>system-design-primer</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3"/>
              </a:rPr>
              <a:t>从 </a:t>
            </a:r>
            <a:r>
              <a:rPr lang="en-US" altLang="zh-CN" sz="3024" dirty="0">
                <a:latin typeface="+mn-ea"/>
                <a:hlinkClick r:id="rId23"/>
              </a:rPr>
              <a:t>0 </a:t>
            </a:r>
            <a:r>
              <a:rPr lang="zh-CN" altLang="en-US" sz="3024" dirty="0">
                <a:latin typeface="+mn-ea"/>
                <a:hlinkClick r:id="rId23"/>
              </a:rPr>
              <a:t>开始学架构</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4"/>
              </a:rPr>
              <a:t>从 </a:t>
            </a:r>
            <a:r>
              <a:rPr lang="en-US" altLang="zh-CN" sz="3024" dirty="0">
                <a:latin typeface="+mn-ea"/>
                <a:hlinkClick r:id="rId24"/>
              </a:rPr>
              <a:t>0 </a:t>
            </a:r>
            <a:r>
              <a:rPr lang="zh-CN" altLang="en-US" sz="3024" dirty="0">
                <a:latin typeface="+mn-ea"/>
                <a:hlinkClick r:id="rId24"/>
              </a:rPr>
              <a:t>开始学微服务</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5"/>
              </a:rPr>
              <a:t>RPC </a:t>
            </a:r>
            <a:r>
              <a:rPr lang="zh-CN" altLang="en-US" sz="3024" dirty="0">
                <a:latin typeface="+mn-ea"/>
                <a:hlinkClick r:id="rId25"/>
              </a:rPr>
              <a:t>实战与核心原理</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6"/>
              </a:rPr>
              <a:t>微服务架构核心 </a:t>
            </a:r>
            <a:r>
              <a:rPr lang="en-US" altLang="zh-CN" sz="3024" dirty="0">
                <a:latin typeface="+mn-ea"/>
                <a:hlinkClick r:id="rId26"/>
              </a:rPr>
              <a:t>20 </a:t>
            </a:r>
            <a:r>
              <a:rPr lang="zh-CN" altLang="en-US" sz="3024" dirty="0">
                <a:latin typeface="+mn-ea"/>
                <a:hlinkClick r:id="rId26"/>
              </a:rPr>
              <a:t>讲</a:t>
            </a:r>
            <a:endParaRPr lang="en-US" altLang="zh-CN" sz="3024"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7130369"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72563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74048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289433" y="413645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537106" y="475276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369111" y="501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397447" y="344346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793436" y="392945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531106" y="56227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771100" y="504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639103" y="541274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289432" y="4136458"/>
            <a:ext cx="136059" cy="136059"/>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843097" y="5921659"/>
            <a:ext cx="136059" cy="136059"/>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567105" y="3426796"/>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532444" y="3554190"/>
            <a:ext cx="272119" cy="27211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1003430" y="5015422"/>
            <a:ext cx="238104" cy="238104"/>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436609" y="602772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330113" y="4739261"/>
            <a:ext cx="81636" cy="81636"/>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540105" y="56692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9041368" y="4365831"/>
            <a:ext cx="136059" cy="13605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9022800" y="3330381"/>
            <a:ext cx="95242" cy="95242"/>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9207079" y="4531820"/>
            <a:ext cx="204089" cy="204089"/>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1446835" y="3919468"/>
            <a:ext cx="340148" cy="340148"/>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18872068" y="4091016"/>
            <a:ext cx="272119" cy="27211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9171815" y="5695545"/>
            <a:ext cx="204089" cy="20408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9013126" y="7793774"/>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21446369" y="8569590"/>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5366531" y="2393083"/>
            <a:ext cx="306134" cy="306134"/>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5412835" y="2026285"/>
            <a:ext cx="340148" cy="340148"/>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4950356" y="1758423"/>
            <a:ext cx="272119" cy="272119"/>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1204621" y="7190462"/>
            <a:ext cx="238104" cy="238104"/>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8872838" y="5956800"/>
            <a:ext cx="408178" cy="408178"/>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2009234" y="1216187"/>
            <a:ext cx="272119" cy="272119"/>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4282418" y="948570"/>
            <a:ext cx="204089" cy="204089"/>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6498194" y="8095580"/>
            <a:ext cx="204089" cy="204089"/>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9331191" y="3863167"/>
            <a:ext cx="81636" cy="81636"/>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4176745" y="5666769"/>
            <a:ext cx="1379963" cy="137996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417784" y="9168104"/>
            <a:ext cx="3791899" cy="3791899"/>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17165544" y="423764"/>
            <a:ext cx="1775953" cy="177595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9214430" y="8000706"/>
            <a:ext cx="1775953" cy="1775953"/>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2243011" y="3858464"/>
            <a:ext cx="2092744" cy="2092744"/>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6589506" y="4984305"/>
            <a:ext cx="9860392" cy="2011641"/>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12472"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7429391" y="9772438"/>
            <a:ext cx="7784502" cy="673902"/>
          </a:xfrm>
          <a:prstGeom prst="rect">
            <a:avLst/>
          </a:prstGeom>
        </p:spPr>
        <p:txBody>
          <a:bodyPr wrap="none">
            <a:spAutoFit/>
          </a:bodyPr>
          <a:lstStyle/>
          <a:p>
            <a:pPr algn="ctr"/>
            <a:r>
              <a:rPr lang="zh-CN" altLang="en-US" sz="3779" dirty="0">
                <a:cs typeface="+mn-ea"/>
                <a:sym typeface="+mn-lt"/>
              </a:rPr>
              <a:t>汇报人：张鹏</a:t>
            </a:r>
            <a:r>
              <a:rPr lang="en-US" altLang="zh-CN" sz="3779" dirty="0">
                <a:cs typeface="+mn-ea"/>
                <a:sym typeface="+mn-lt"/>
              </a:rPr>
              <a:t>      </a:t>
            </a:r>
            <a:r>
              <a:rPr lang="zh-CN" altLang="en-US" sz="3779" dirty="0">
                <a:cs typeface="+mn-ea"/>
                <a:sym typeface="+mn-lt"/>
              </a:rPr>
              <a:t>时间：</a:t>
            </a:r>
            <a:r>
              <a:rPr lang="en-US" altLang="zh-CN" sz="3779" dirty="0">
                <a:cs typeface="+mn-ea"/>
                <a:sym typeface="+mn-lt"/>
              </a:rPr>
              <a:t>2021</a:t>
            </a:r>
            <a:r>
              <a:rPr lang="zh-CN" altLang="en-US" sz="3779" dirty="0">
                <a:cs typeface="+mn-ea"/>
                <a:sym typeface="+mn-lt"/>
              </a:rPr>
              <a:t>年</a:t>
            </a:r>
            <a:r>
              <a:rPr lang="en-US" altLang="zh-CN" sz="3779" dirty="0">
                <a:cs typeface="+mn-ea"/>
                <a:sym typeface="+mn-lt"/>
              </a:rPr>
              <a:t>6</a:t>
            </a:r>
            <a:r>
              <a:rPr lang="zh-CN" altLang="en-US" sz="3779"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4" name="文本框 203">
            <a:extLst>
              <a:ext uri="{FF2B5EF4-FFF2-40B4-BE49-F238E27FC236}">
                <a16:creationId xmlns:a16="http://schemas.microsoft.com/office/drawing/2014/main" id="{2BDB126F-BB0F-4F7A-B227-9D3D984F97BB}"/>
              </a:ext>
            </a:extLst>
          </p:cNvPr>
          <p:cNvSpPr txBox="1"/>
          <p:nvPr/>
        </p:nvSpPr>
        <p:spPr>
          <a:xfrm>
            <a:off x="9343342" y="11437758"/>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读写分离</a:t>
            </a:r>
          </a:p>
        </p:txBody>
      </p:sp>
      <p:grpSp>
        <p:nvGrpSpPr>
          <p:cNvPr id="29" name="组合 28">
            <a:extLst>
              <a:ext uri="{FF2B5EF4-FFF2-40B4-BE49-F238E27FC236}">
                <a16:creationId xmlns:a16="http://schemas.microsoft.com/office/drawing/2014/main" id="{3E80E1A7-7090-4F0D-B978-5F5FDD1858B0}"/>
              </a:ext>
            </a:extLst>
          </p:cNvPr>
          <p:cNvGrpSpPr/>
          <p:nvPr/>
        </p:nvGrpSpPr>
        <p:grpSpPr>
          <a:xfrm>
            <a:off x="5700541" y="2187665"/>
            <a:ext cx="10661580" cy="8984046"/>
            <a:chOff x="11586367" y="2520494"/>
            <a:chExt cx="10661580" cy="8984046"/>
          </a:xfrm>
        </p:grpSpPr>
        <p:grpSp>
          <p:nvGrpSpPr>
            <p:cNvPr id="147" name="组合 146">
              <a:extLst>
                <a:ext uri="{FF2B5EF4-FFF2-40B4-BE49-F238E27FC236}">
                  <a16:creationId xmlns:a16="http://schemas.microsoft.com/office/drawing/2014/main" id="{5795E1D6-8437-4CB0-9C77-60D20019C7FA}"/>
                </a:ext>
              </a:extLst>
            </p:cNvPr>
            <p:cNvGrpSpPr/>
            <p:nvPr/>
          </p:nvGrpSpPr>
          <p:grpSpPr>
            <a:xfrm>
              <a:off x="12967463" y="6987143"/>
              <a:ext cx="2715035" cy="1943760"/>
              <a:chOff x="9121366" y="4356100"/>
              <a:chExt cx="2890525" cy="2083509"/>
            </a:xfrm>
          </p:grpSpPr>
          <p:sp>
            <p:nvSpPr>
              <p:cNvPr id="195" name="矩形: 圆角 194">
                <a:extLst>
                  <a:ext uri="{FF2B5EF4-FFF2-40B4-BE49-F238E27FC236}">
                    <a16:creationId xmlns:a16="http://schemas.microsoft.com/office/drawing/2014/main" id="{1595E2F5-7B51-4C1D-9B8B-12BBCB8DABAA}"/>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6" name="矩形 195">
                <a:extLst>
                  <a:ext uri="{FF2B5EF4-FFF2-40B4-BE49-F238E27FC236}">
                    <a16:creationId xmlns:a16="http://schemas.microsoft.com/office/drawing/2014/main" id="{CF05F93E-2504-4812-9AE3-859A1D21E2F3}"/>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197" name="文本框 196">
                <a:extLst>
                  <a:ext uri="{FF2B5EF4-FFF2-40B4-BE49-F238E27FC236}">
                    <a16:creationId xmlns:a16="http://schemas.microsoft.com/office/drawing/2014/main" id="{99636571-77B0-49BB-B424-8D8F202F991B}"/>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192.168.0.1</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sp>
          <p:nvSpPr>
            <p:cNvPr id="148" name="矩形: 圆角 147">
              <a:extLst>
                <a:ext uri="{FF2B5EF4-FFF2-40B4-BE49-F238E27FC236}">
                  <a16:creationId xmlns:a16="http://schemas.microsoft.com/office/drawing/2014/main" id="{84879ABF-2BF1-4236-90F0-E5CED0D43A58}"/>
                </a:ext>
              </a:extLst>
            </p:cNvPr>
            <p:cNvSpPr/>
            <p:nvPr/>
          </p:nvSpPr>
          <p:spPr>
            <a:xfrm>
              <a:off x="12897298" y="9696375"/>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sp>
          <p:nvSpPr>
            <p:cNvPr id="149" name="矩形: 圆角 148">
              <a:extLst>
                <a:ext uri="{FF2B5EF4-FFF2-40B4-BE49-F238E27FC236}">
                  <a16:creationId xmlns:a16="http://schemas.microsoft.com/office/drawing/2014/main" id="{BAE6E53B-B7EA-42AD-A2D6-2D2222D97C24}"/>
                </a:ext>
              </a:extLst>
            </p:cNvPr>
            <p:cNvSpPr/>
            <p:nvPr/>
          </p:nvSpPr>
          <p:spPr>
            <a:xfrm>
              <a:off x="17622320" y="9725199"/>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数据库服务</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主</a:t>
              </a: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nvGrpSpPr>
            <p:cNvPr id="150" name="组合 149">
              <a:extLst>
                <a:ext uri="{FF2B5EF4-FFF2-40B4-BE49-F238E27FC236}">
                  <a16:creationId xmlns:a16="http://schemas.microsoft.com/office/drawing/2014/main" id="{64DE9418-B53E-4AC8-972F-82AEA64B15C2}"/>
                </a:ext>
              </a:extLst>
            </p:cNvPr>
            <p:cNvGrpSpPr/>
            <p:nvPr/>
          </p:nvGrpSpPr>
          <p:grpSpPr>
            <a:xfrm>
              <a:off x="16047937" y="6987143"/>
              <a:ext cx="2715035" cy="1943760"/>
              <a:chOff x="9121366" y="4356100"/>
              <a:chExt cx="2890525" cy="2083509"/>
            </a:xfrm>
          </p:grpSpPr>
          <p:sp>
            <p:nvSpPr>
              <p:cNvPr id="192" name="矩形: 圆角 191">
                <a:extLst>
                  <a:ext uri="{FF2B5EF4-FFF2-40B4-BE49-F238E27FC236}">
                    <a16:creationId xmlns:a16="http://schemas.microsoft.com/office/drawing/2014/main" id="{FEEEB8C3-9818-4E29-99CB-77F0366B41F8}"/>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3" name="矩形 192">
                <a:extLst>
                  <a:ext uri="{FF2B5EF4-FFF2-40B4-BE49-F238E27FC236}">
                    <a16:creationId xmlns:a16="http://schemas.microsoft.com/office/drawing/2014/main" id="{D2F15090-69C0-47EA-90B1-DA0803477D3A}"/>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194" name="文本框 193">
                <a:extLst>
                  <a:ext uri="{FF2B5EF4-FFF2-40B4-BE49-F238E27FC236}">
                    <a16:creationId xmlns:a16="http://schemas.microsoft.com/office/drawing/2014/main" id="{95C206A0-F245-4EF8-A1B6-CCDBFA3903C5}"/>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192.168.0.2</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151" name="组合 150">
              <a:extLst>
                <a:ext uri="{FF2B5EF4-FFF2-40B4-BE49-F238E27FC236}">
                  <a16:creationId xmlns:a16="http://schemas.microsoft.com/office/drawing/2014/main" id="{5C935FB8-F8BA-4E4F-8F4C-93A3FD4F98CE}"/>
                </a:ext>
              </a:extLst>
            </p:cNvPr>
            <p:cNvGrpSpPr/>
            <p:nvPr/>
          </p:nvGrpSpPr>
          <p:grpSpPr>
            <a:xfrm>
              <a:off x="19128411" y="6987143"/>
              <a:ext cx="2715035" cy="1943760"/>
              <a:chOff x="9121366" y="4356100"/>
              <a:chExt cx="2890525" cy="2083509"/>
            </a:xfrm>
          </p:grpSpPr>
          <p:sp>
            <p:nvSpPr>
              <p:cNvPr id="189" name="矩形: 圆角 188">
                <a:extLst>
                  <a:ext uri="{FF2B5EF4-FFF2-40B4-BE49-F238E27FC236}">
                    <a16:creationId xmlns:a16="http://schemas.microsoft.com/office/drawing/2014/main" id="{86600595-7721-4D64-8221-42EF8B9E2E3F}"/>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0" name="矩形 189">
                <a:extLst>
                  <a:ext uri="{FF2B5EF4-FFF2-40B4-BE49-F238E27FC236}">
                    <a16:creationId xmlns:a16="http://schemas.microsoft.com/office/drawing/2014/main" id="{77D2D98D-7687-47FE-81DB-BAC17EAB5FC5}"/>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191" name="文本框 190">
                <a:extLst>
                  <a:ext uri="{FF2B5EF4-FFF2-40B4-BE49-F238E27FC236}">
                    <a16:creationId xmlns:a16="http://schemas.microsoft.com/office/drawing/2014/main" id="{81FE5E24-2D8F-4EC8-AEB3-83F15C61BDCE}"/>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192.168.0.3</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152" name="组合 151">
              <a:extLst>
                <a:ext uri="{FF2B5EF4-FFF2-40B4-BE49-F238E27FC236}">
                  <a16:creationId xmlns:a16="http://schemas.microsoft.com/office/drawing/2014/main" id="{1E1DCEBF-3FA5-408F-BBBB-F705711A87E9}"/>
                </a:ext>
              </a:extLst>
            </p:cNvPr>
            <p:cNvGrpSpPr/>
            <p:nvPr/>
          </p:nvGrpSpPr>
          <p:grpSpPr>
            <a:xfrm>
              <a:off x="15116241" y="9701185"/>
              <a:ext cx="2309830" cy="1190740"/>
              <a:chOff x="9509910" y="7622139"/>
              <a:chExt cx="2459129" cy="1276350"/>
            </a:xfrm>
          </p:grpSpPr>
          <p:sp>
            <p:nvSpPr>
              <p:cNvPr id="186" name="矩形: 圆角 185">
                <a:extLst>
                  <a:ext uri="{FF2B5EF4-FFF2-40B4-BE49-F238E27FC236}">
                    <a16:creationId xmlns:a16="http://schemas.microsoft.com/office/drawing/2014/main" id="{CE017650-08EF-4406-AAF4-AC97E0EE653C}"/>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87" name="矩形: 圆角 186">
                <a:extLst>
                  <a:ext uri="{FF2B5EF4-FFF2-40B4-BE49-F238E27FC236}">
                    <a16:creationId xmlns:a16="http://schemas.microsoft.com/office/drawing/2014/main" id="{72D54020-4209-4610-A58D-12E4D627132C}"/>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88" name="矩形: 圆角 187">
                <a:extLst>
                  <a:ext uri="{FF2B5EF4-FFF2-40B4-BE49-F238E27FC236}">
                    <a16:creationId xmlns:a16="http://schemas.microsoft.com/office/drawing/2014/main" id="{1753CDB1-9A82-4455-80F9-0DF1D43D576F}"/>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dirty="0">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153" name="矩形: 圆角 152">
              <a:extLst>
                <a:ext uri="{FF2B5EF4-FFF2-40B4-BE49-F238E27FC236}">
                  <a16:creationId xmlns:a16="http://schemas.microsoft.com/office/drawing/2014/main" id="{1A47A0F3-A6F4-4377-9095-DD225863B42D}"/>
                </a:ext>
              </a:extLst>
            </p:cNvPr>
            <p:cNvSpPr/>
            <p:nvPr/>
          </p:nvSpPr>
          <p:spPr>
            <a:xfrm>
              <a:off x="13506431" y="316000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154" name="矩形: 圆角 153">
              <a:extLst>
                <a:ext uri="{FF2B5EF4-FFF2-40B4-BE49-F238E27FC236}">
                  <a16:creationId xmlns:a16="http://schemas.microsoft.com/office/drawing/2014/main" id="{E33868DE-8C19-4859-A2A7-C625B3221B71}"/>
                </a:ext>
              </a:extLst>
            </p:cNvPr>
            <p:cNvSpPr/>
            <p:nvPr/>
          </p:nvSpPr>
          <p:spPr>
            <a:xfrm>
              <a:off x="19129483" y="316000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55" name="直接箭头连接符 154">
              <a:extLst>
                <a:ext uri="{FF2B5EF4-FFF2-40B4-BE49-F238E27FC236}">
                  <a16:creationId xmlns:a16="http://schemas.microsoft.com/office/drawing/2014/main" id="{B52E6057-5173-45D9-9BD0-A7B29D5EA0CF}"/>
                </a:ext>
              </a:extLst>
            </p:cNvPr>
            <p:cNvCxnSpPr>
              <a:cxnSpLocks/>
            </p:cNvCxnSpPr>
            <p:nvPr/>
          </p:nvCxnSpPr>
          <p:spPr>
            <a:xfrm>
              <a:off x="15529967" y="3359972"/>
              <a:ext cx="359951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584C6AF-AE94-4D01-AF7E-570AA19B8E4E}"/>
                </a:ext>
              </a:extLst>
            </p:cNvPr>
            <p:cNvCxnSpPr>
              <a:cxnSpLocks/>
            </p:cNvCxnSpPr>
            <p:nvPr/>
          </p:nvCxnSpPr>
          <p:spPr>
            <a:xfrm flipH="1">
              <a:off x="15529967" y="3949901"/>
              <a:ext cx="359951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C35D0D6A-A0B9-4020-951B-7AD53B5C8C95}"/>
                </a:ext>
              </a:extLst>
            </p:cNvPr>
            <p:cNvSpPr/>
            <p:nvPr/>
          </p:nvSpPr>
          <p:spPr>
            <a:xfrm>
              <a:off x="16011675" y="2837262"/>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158" name="矩形 157">
              <a:extLst>
                <a:ext uri="{FF2B5EF4-FFF2-40B4-BE49-F238E27FC236}">
                  <a16:creationId xmlns:a16="http://schemas.microsoft.com/office/drawing/2014/main" id="{5C377E60-4F9A-4167-939F-51AB63458AD4}"/>
                </a:ext>
              </a:extLst>
            </p:cNvPr>
            <p:cNvSpPr/>
            <p:nvPr/>
          </p:nvSpPr>
          <p:spPr>
            <a:xfrm>
              <a:off x="16326016" y="4048782"/>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159" name="组合 158">
              <a:extLst>
                <a:ext uri="{FF2B5EF4-FFF2-40B4-BE49-F238E27FC236}">
                  <a16:creationId xmlns:a16="http://schemas.microsoft.com/office/drawing/2014/main" id="{DA41E9D2-911F-425E-9878-88EFD52E9EAA}"/>
                </a:ext>
              </a:extLst>
            </p:cNvPr>
            <p:cNvGrpSpPr/>
            <p:nvPr/>
          </p:nvGrpSpPr>
          <p:grpSpPr>
            <a:xfrm>
              <a:off x="11586367" y="9165748"/>
              <a:ext cx="10661580" cy="2338792"/>
              <a:chOff x="723529" y="10316635"/>
              <a:chExt cx="11350707" cy="2160000"/>
            </a:xfrm>
          </p:grpSpPr>
          <p:sp>
            <p:nvSpPr>
              <p:cNvPr id="183" name="矩形 182">
                <a:extLst>
                  <a:ext uri="{FF2B5EF4-FFF2-40B4-BE49-F238E27FC236}">
                    <a16:creationId xmlns:a16="http://schemas.microsoft.com/office/drawing/2014/main" id="{62303ECF-3489-4334-9D42-5B31EFBB6018}"/>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4" name="矩形 183">
                <a:extLst>
                  <a:ext uri="{FF2B5EF4-FFF2-40B4-BE49-F238E27FC236}">
                    <a16:creationId xmlns:a16="http://schemas.microsoft.com/office/drawing/2014/main" id="{9D397C89-2D57-4F77-AC3C-69679BD324D2}"/>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85" name="文本框 184">
                <a:extLst>
                  <a:ext uri="{FF2B5EF4-FFF2-40B4-BE49-F238E27FC236}">
                    <a16:creationId xmlns:a16="http://schemas.microsoft.com/office/drawing/2014/main" id="{4272D2AA-CFB6-403D-AADB-A52F3CF0F799}"/>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160" name="组合 159">
              <a:extLst>
                <a:ext uri="{FF2B5EF4-FFF2-40B4-BE49-F238E27FC236}">
                  <a16:creationId xmlns:a16="http://schemas.microsoft.com/office/drawing/2014/main" id="{6CC0C383-438A-40DC-A4C0-392504808951}"/>
                </a:ext>
              </a:extLst>
            </p:cNvPr>
            <p:cNvGrpSpPr/>
            <p:nvPr/>
          </p:nvGrpSpPr>
          <p:grpSpPr>
            <a:xfrm>
              <a:off x="11586367" y="6579687"/>
              <a:ext cx="10661580" cy="2586060"/>
              <a:chOff x="723529" y="10316635"/>
              <a:chExt cx="11350707" cy="2160000"/>
            </a:xfrm>
          </p:grpSpPr>
          <p:sp>
            <p:nvSpPr>
              <p:cNvPr id="180" name="矩形 179">
                <a:extLst>
                  <a:ext uri="{FF2B5EF4-FFF2-40B4-BE49-F238E27FC236}">
                    <a16:creationId xmlns:a16="http://schemas.microsoft.com/office/drawing/2014/main" id="{D5421677-EAC8-4DF7-B281-80659BD93121}"/>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1" name="矩形 180">
                <a:extLst>
                  <a:ext uri="{FF2B5EF4-FFF2-40B4-BE49-F238E27FC236}">
                    <a16:creationId xmlns:a16="http://schemas.microsoft.com/office/drawing/2014/main" id="{95A130ED-969E-4894-A9E6-AD887DDDE5E6}"/>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82" name="文本框 181">
                <a:extLst>
                  <a:ext uri="{FF2B5EF4-FFF2-40B4-BE49-F238E27FC236}">
                    <a16:creationId xmlns:a16="http://schemas.microsoft.com/office/drawing/2014/main" id="{EDF07470-FAC7-4EDB-AC18-9B49779496E9}"/>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161" name="组合 160">
              <a:extLst>
                <a:ext uri="{FF2B5EF4-FFF2-40B4-BE49-F238E27FC236}">
                  <a16:creationId xmlns:a16="http://schemas.microsoft.com/office/drawing/2014/main" id="{19F84D9B-2F73-4748-AB2F-0FC52DEF8EE3}"/>
                </a:ext>
              </a:extLst>
            </p:cNvPr>
            <p:cNvGrpSpPr/>
            <p:nvPr/>
          </p:nvGrpSpPr>
          <p:grpSpPr>
            <a:xfrm>
              <a:off x="11586367" y="4589748"/>
              <a:ext cx="10661580" cy="1981764"/>
              <a:chOff x="723529" y="10300816"/>
              <a:chExt cx="11350707" cy="2160000"/>
            </a:xfrm>
          </p:grpSpPr>
          <p:sp>
            <p:nvSpPr>
              <p:cNvPr id="177" name="矩形 176">
                <a:extLst>
                  <a:ext uri="{FF2B5EF4-FFF2-40B4-BE49-F238E27FC236}">
                    <a16:creationId xmlns:a16="http://schemas.microsoft.com/office/drawing/2014/main" id="{E3A518E8-89E0-40B8-B503-9A59071385F7}"/>
                  </a:ext>
                </a:extLst>
              </p:cNvPr>
              <p:cNvSpPr/>
              <p:nvPr/>
            </p:nvSpPr>
            <p:spPr>
              <a:xfrm>
                <a:off x="1880007" y="10300816"/>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8" name="矩形 177">
                <a:extLst>
                  <a:ext uri="{FF2B5EF4-FFF2-40B4-BE49-F238E27FC236}">
                    <a16:creationId xmlns:a16="http://schemas.microsoft.com/office/drawing/2014/main" id="{C5CA8E71-2E6E-4562-9E1E-5DA58E33366B}"/>
                  </a:ext>
                </a:extLst>
              </p:cNvPr>
              <p:cNvSpPr/>
              <p:nvPr/>
            </p:nvSpPr>
            <p:spPr>
              <a:xfrm>
                <a:off x="723529" y="10300816"/>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id="{8B84B119-EAC8-4C7E-B71D-FEAE61612AC1}"/>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grpSp>
          <p:nvGrpSpPr>
            <p:cNvPr id="162" name="组合 161">
              <a:extLst>
                <a:ext uri="{FF2B5EF4-FFF2-40B4-BE49-F238E27FC236}">
                  <a16:creationId xmlns:a16="http://schemas.microsoft.com/office/drawing/2014/main" id="{B8F465BB-94F2-4EB5-9FAE-B2F2F029DC1E}"/>
                </a:ext>
              </a:extLst>
            </p:cNvPr>
            <p:cNvGrpSpPr/>
            <p:nvPr/>
          </p:nvGrpSpPr>
          <p:grpSpPr>
            <a:xfrm>
              <a:off x="16083712" y="5032879"/>
              <a:ext cx="2309830" cy="1190740"/>
              <a:chOff x="9509910" y="7622139"/>
              <a:chExt cx="2459129" cy="1276350"/>
            </a:xfrm>
            <a:solidFill>
              <a:srgbClr val="72CCF8"/>
            </a:solidFill>
          </p:grpSpPr>
          <p:sp>
            <p:nvSpPr>
              <p:cNvPr id="174" name="矩形: 圆角 173">
                <a:extLst>
                  <a:ext uri="{FF2B5EF4-FFF2-40B4-BE49-F238E27FC236}">
                    <a16:creationId xmlns:a16="http://schemas.microsoft.com/office/drawing/2014/main" id="{7AC15E86-EE91-4396-A6FB-AA0C19AFDA8F}"/>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75" name="矩形: 圆角 174">
                <a:extLst>
                  <a:ext uri="{FF2B5EF4-FFF2-40B4-BE49-F238E27FC236}">
                    <a16:creationId xmlns:a16="http://schemas.microsoft.com/office/drawing/2014/main" id="{DE85A53A-F4E1-474A-887C-37405966E13D}"/>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76" name="矩形: 圆角 175">
                <a:extLst>
                  <a:ext uri="{FF2B5EF4-FFF2-40B4-BE49-F238E27FC236}">
                    <a16:creationId xmlns:a16="http://schemas.microsoft.com/office/drawing/2014/main" id="{299A5529-8758-48CE-8CB8-150DFDACCA4F}"/>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Nginx</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cxnSp>
          <p:nvCxnSpPr>
            <p:cNvPr id="163" name="直接箭头连接符 162">
              <a:extLst>
                <a:ext uri="{FF2B5EF4-FFF2-40B4-BE49-F238E27FC236}">
                  <a16:creationId xmlns:a16="http://schemas.microsoft.com/office/drawing/2014/main" id="{0A83AFE1-28E8-4B16-AB72-1B3499B2A4AD}"/>
                </a:ext>
              </a:extLst>
            </p:cNvPr>
            <p:cNvCxnSpPr>
              <a:cxnSpLocks/>
              <a:stCxn id="176" idx="2"/>
              <a:endCxn id="195" idx="0"/>
            </p:cNvCxnSpPr>
            <p:nvPr/>
          </p:nvCxnSpPr>
          <p:spPr>
            <a:xfrm flipH="1">
              <a:off x="14324980" y="6223619"/>
              <a:ext cx="3056795"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B153B18B-9C6A-41D8-8912-E8AF819826D7}"/>
                </a:ext>
              </a:extLst>
            </p:cNvPr>
            <p:cNvCxnSpPr>
              <a:stCxn id="176" idx="2"/>
              <a:endCxn id="192" idx="0"/>
            </p:cNvCxnSpPr>
            <p:nvPr/>
          </p:nvCxnSpPr>
          <p:spPr>
            <a:xfrm>
              <a:off x="17381775" y="6223619"/>
              <a:ext cx="23679"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B081B037-6ED4-421A-8FE1-81DE5AF7B427}"/>
                </a:ext>
              </a:extLst>
            </p:cNvPr>
            <p:cNvCxnSpPr>
              <a:stCxn id="176" idx="2"/>
              <a:endCxn id="189" idx="0"/>
            </p:cNvCxnSpPr>
            <p:nvPr/>
          </p:nvCxnSpPr>
          <p:spPr>
            <a:xfrm>
              <a:off x="17381775" y="6223619"/>
              <a:ext cx="3104153"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id="{6E494345-9597-47BD-8EEC-A877EC9008DA}"/>
                </a:ext>
              </a:extLst>
            </p:cNvPr>
            <p:cNvGrpSpPr/>
            <p:nvPr/>
          </p:nvGrpSpPr>
          <p:grpSpPr>
            <a:xfrm>
              <a:off x="11586367" y="2520494"/>
              <a:ext cx="10661580" cy="2058922"/>
              <a:chOff x="723529" y="10301408"/>
              <a:chExt cx="11350707" cy="2160000"/>
            </a:xfrm>
          </p:grpSpPr>
          <p:sp>
            <p:nvSpPr>
              <p:cNvPr id="171" name="矩形 170">
                <a:extLst>
                  <a:ext uri="{FF2B5EF4-FFF2-40B4-BE49-F238E27FC236}">
                    <a16:creationId xmlns:a16="http://schemas.microsoft.com/office/drawing/2014/main" id="{89F69597-44E6-4D09-8C6B-E001CF9D4B53}"/>
                  </a:ext>
                </a:extLst>
              </p:cNvPr>
              <p:cNvSpPr/>
              <p:nvPr/>
            </p:nvSpPr>
            <p:spPr>
              <a:xfrm>
                <a:off x="1880007" y="10301408"/>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FE7E1ACD-64C0-4C23-B836-F47340E90266}"/>
                  </a:ext>
                </a:extLst>
              </p:cNvPr>
              <p:cNvSpPr/>
              <p:nvPr/>
            </p:nvSpPr>
            <p:spPr>
              <a:xfrm>
                <a:off x="723529" y="10301408"/>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73" name="文本框 172">
                <a:extLst>
                  <a:ext uri="{FF2B5EF4-FFF2-40B4-BE49-F238E27FC236}">
                    <a16:creationId xmlns:a16="http://schemas.microsoft.com/office/drawing/2014/main" id="{D960C3C9-E915-44B0-84B6-E4BBDD4D2F80}"/>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cxnSp>
          <p:nvCxnSpPr>
            <p:cNvPr id="167" name="直接箭头连接符 166">
              <a:extLst>
                <a:ext uri="{FF2B5EF4-FFF2-40B4-BE49-F238E27FC236}">
                  <a16:creationId xmlns:a16="http://schemas.microsoft.com/office/drawing/2014/main" id="{045BB0A8-D4C8-4BF5-B9B2-E9CF0CC916E5}"/>
                </a:ext>
              </a:extLst>
            </p:cNvPr>
            <p:cNvCxnSpPr>
              <a:cxnSpLocks/>
              <a:stCxn id="153" idx="2"/>
              <a:endCxn id="174" idx="0"/>
            </p:cNvCxnSpPr>
            <p:nvPr/>
          </p:nvCxnSpPr>
          <p:spPr>
            <a:xfrm>
              <a:off x="14518199" y="4066389"/>
              <a:ext cx="2577281" cy="96649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8" name="箭头: 右 167">
              <a:extLst>
                <a:ext uri="{FF2B5EF4-FFF2-40B4-BE49-F238E27FC236}">
                  <a16:creationId xmlns:a16="http://schemas.microsoft.com/office/drawing/2014/main" id="{A2169CFB-2A2F-4D34-98A5-0B625B2614D2}"/>
                </a:ext>
              </a:extLst>
            </p:cNvPr>
            <p:cNvSpPr/>
            <p:nvPr/>
          </p:nvSpPr>
          <p:spPr>
            <a:xfrm rot="16200000" flipH="1">
              <a:off x="17097166" y="89920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69" name="箭头: 右 168">
              <a:extLst>
                <a:ext uri="{FF2B5EF4-FFF2-40B4-BE49-F238E27FC236}">
                  <a16:creationId xmlns:a16="http://schemas.microsoft.com/office/drawing/2014/main" id="{56EBF3B9-D559-4D44-AA63-7BE9F57AB9B7}"/>
                </a:ext>
              </a:extLst>
            </p:cNvPr>
            <p:cNvSpPr/>
            <p:nvPr/>
          </p:nvSpPr>
          <p:spPr>
            <a:xfrm rot="16200000" flipH="1">
              <a:off x="14033766" y="89920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70" name="箭头: 右 169">
              <a:extLst>
                <a:ext uri="{FF2B5EF4-FFF2-40B4-BE49-F238E27FC236}">
                  <a16:creationId xmlns:a16="http://schemas.microsoft.com/office/drawing/2014/main" id="{CD80014A-33B8-4D1C-822E-DF1686E5B39E}"/>
                </a:ext>
              </a:extLst>
            </p:cNvPr>
            <p:cNvSpPr/>
            <p:nvPr/>
          </p:nvSpPr>
          <p:spPr>
            <a:xfrm rot="16200000" flipH="1">
              <a:off x="20194714" y="89920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198" name="组合 197">
              <a:extLst>
                <a:ext uri="{FF2B5EF4-FFF2-40B4-BE49-F238E27FC236}">
                  <a16:creationId xmlns:a16="http://schemas.microsoft.com/office/drawing/2014/main" id="{6153B6F7-06B5-40F8-82C6-01AEDEC2F49A}"/>
                </a:ext>
              </a:extLst>
            </p:cNvPr>
            <p:cNvGrpSpPr/>
            <p:nvPr/>
          </p:nvGrpSpPr>
          <p:grpSpPr>
            <a:xfrm>
              <a:off x="19791986" y="9701185"/>
              <a:ext cx="2309830" cy="1190740"/>
              <a:chOff x="9509910" y="7622139"/>
              <a:chExt cx="2459129" cy="1276350"/>
            </a:xfrm>
            <a:solidFill>
              <a:srgbClr val="F19B97"/>
            </a:solidFill>
          </p:grpSpPr>
          <p:sp>
            <p:nvSpPr>
              <p:cNvPr id="199" name="矩形: 圆角 198">
                <a:extLst>
                  <a:ext uri="{FF2B5EF4-FFF2-40B4-BE49-F238E27FC236}">
                    <a16:creationId xmlns:a16="http://schemas.microsoft.com/office/drawing/2014/main" id="{8E90654B-7A1D-4EAE-8BD7-7ED4F71FB982}"/>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0" name="矩形: 圆角 199">
                <a:extLst>
                  <a:ext uri="{FF2B5EF4-FFF2-40B4-BE49-F238E27FC236}">
                    <a16:creationId xmlns:a16="http://schemas.microsoft.com/office/drawing/2014/main" id="{61E66D52-D6D0-4D66-9BBE-514221A4B3E5}"/>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1" name="矩形: 圆角 200">
                <a:extLst>
                  <a:ext uri="{FF2B5EF4-FFF2-40B4-BE49-F238E27FC236}">
                    <a16:creationId xmlns:a16="http://schemas.microsoft.com/office/drawing/2014/main" id="{DD9F3958-5720-4426-9076-5C60F0ED23E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数据库服务</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从</a:t>
                </a: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cxnSp>
          <p:nvCxnSpPr>
            <p:cNvPr id="25" name="连接符: 肘形 24">
              <a:extLst>
                <a:ext uri="{FF2B5EF4-FFF2-40B4-BE49-F238E27FC236}">
                  <a16:creationId xmlns:a16="http://schemas.microsoft.com/office/drawing/2014/main" id="{009ADC08-4AEC-40B0-9F02-C99081D8F450}"/>
                </a:ext>
              </a:extLst>
            </p:cNvPr>
            <p:cNvCxnSpPr>
              <a:cxnSpLocks/>
              <a:stCxn id="149" idx="2"/>
              <a:endCxn id="201" idx="2"/>
            </p:cNvCxnSpPr>
            <p:nvPr/>
          </p:nvCxnSpPr>
          <p:spPr>
            <a:xfrm rot="16200000" flipH="1">
              <a:off x="19731897" y="9533773"/>
              <a:ext cx="260342" cy="2455961"/>
            </a:xfrm>
            <a:prstGeom prst="bentConnector3">
              <a:avLst>
                <a:gd name="adj1" fmla="val 224394"/>
              </a:avLst>
            </a:prstGeom>
            <a:ln w="38100">
              <a:solidFill>
                <a:schemeClr val="bg1">
                  <a:lumMod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957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9" name="组合 28">
            <a:extLst>
              <a:ext uri="{FF2B5EF4-FFF2-40B4-BE49-F238E27FC236}">
                <a16:creationId xmlns:a16="http://schemas.microsoft.com/office/drawing/2014/main" id="{93309711-1D45-4F34-80D0-0B77FB45BCC7}"/>
              </a:ext>
            </a:extLst>
          </p:cNvPr>
          <p:cNvGrpSpPr/>
          <p:nvPr/>
        </p:nvGrpSpPr>
        <p:grpSpPr>
          <a:xfrm>
            <a:off x="5700541" y="2151548"/>
            <a:ext cx="10661580" cy="9441483"/>
            <a:chOff x="5700541" y="2446517"/>
            <a:chExt cx="10661580" cy="9441483"/>
          </a:xfrm>
        </p:grpSpPr>
        <p:sp>
          <p:nvSpPr>
            <p:cNvPr id="282" name="矩形: 圆角 281">
              <a:extLst>
                <a:ext uri="{FF2B5EF4-FFF2-40B4-BE49-F238E27FC236}">
                  <a16:creationId xmlns:a16="http://schemas.microsoft.com/office/drawing/2014/main" id="{7D15F6F3-08D7-4950-832A-A2E71BD2625C}"/>
                </a:ext>
              </a:extLst>
            </p:cNvPr>
            <p:cNvSpPr/>
            <p:nvPr/>
          </p:nvSpPr>
          <p:spPr>
            <a:xfrm>
              <a:off x="7081637" y="7370603"/>
              <a:ext cx="2715035" cy="194376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83" name="矩形 282">
              <a:extLst>
                <a:ext uri="{FF2B5EF4-FFF2-40B4-BE49-F238E27FC236}">
                  <a16:creationId xmlns:a16="http://schemas.microsoft.com/office/drawing/2014/main" id="{DA815945-7BDB-4229-BCDE-510998D26D01}"/>
                </a:ext>
              </a:extLst>
            </p:cNvPr>
            <p:cNvSpPr/>
            <p:nvPr/>
          </p:nvSpPr>
          <p:spPr>
            <a:xfrm>
              <a:off x="7417987" y="8288208"/>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本地缓存</a:t>
              </a:r>
            </a:p>
          </p:txBody>
        </p:sp>
        <p:sp>
          <p:nvSpPr>
            <p:cNvPr id="284" name="文本框 283">
              <a:extLst>
                <a:ext uri="{FF2B5EF4-FFF2-40B4-BE49-F238E27FC236}">
                  <a16:creationId xmlns:a16="http://schemas.microsoft.com/office/drawing/2014/main" id="{203D521A-9D96-4AF1-8140-7FCE29CF918C}"/>
                </a:ext>
              </a:extLst>
            </p:cNvPr>
            <p:cNvSpPr txBox="1"/>
            <p:nvPr/>
          </p:nvSpPr>
          <p:spPr>
            <a:xfrm>
              <a:off x="7210520" y="7546635"/>
              <a:ext cx="2457268" cy="707886"/>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a:solidFill>
                  <a:srgbClr val="696773"/>
                </a:solidFill>
                <a:latin typeface="微软雅黑" panose="020B0503020204020204" pitchFamily="34" charset="-122"/>
                <a:ea typeface="微软雅黑" panose="020B0503020204020204" pitchFamily="34" charset="-122"/>
              </a:endParaRPr>
            </a:p>
            <a:p>
              <a:pPr algn="ctr"/>
              <a:r>
                <a:rPr lang="zh-CN" altLang="en-US" sz="2000" b="1">
                  <a:solidFill>
                    <a:srgbClr val="696773"/>
                  </a:solidFill>
                  <a:latin typeface="微软雅黑" panose="020B0503020204020204" pitchFamily="34" charset="-122"/>
                  <a:ea typeface="微软雅黑" panose="020B0503020204020204" pitchFamily="34" charset="-122"/>
                </a:rPr>
                <a:t>（</a:t>
              </a:r>
              <a:r>
                <a:rPr lang="en-US" altLang="zh-CN" sz="2000" b="1">
                  <a:solidFill>
                    <a:srgbClr val="696773"/>
                  </a:solidFill>
                  <a:latin typeface="微软雅黑" panose="020B0503020204020204" pitchFamily="34" charset="-122"/>
                  <a:ea typeface="微软雅黑" panose="020B0503020204020204" pitchFamily="34" charset="-122"/>
                </a:rPr>
                <a:t>192.168.0.1</a:t>
              </a:r>
              <a:r>
                <a:rPr lang="zh-CN" altLang="en-US" sz="2000" b="1">
                  <a:solidFill>
                    <a:srgbClr val="696773"/>
                  </a:solidFill>
                  <a:latin typeface="微软雅黑" panose="020B0503020204020204" pitchFamily="34" charset="-122"/>
                  <a:ea typeface="微软雅黑" panose="020B0503020204020204" pitchFamily="34" charset="-122"/>
                </a:rPr>
                <a:t>）</a:t>
              </a:r>
              <a:endParaRPr lang="zh-CN" altLang="en-US" sz="2000" b="1" dirty="0">
                <a:solidFill>
                  <a:srgbClr val="696773"/>
                </a:solidFill>
                <a:latin typeface="微软雅黑" panose="020B0503020204020204" pitchFamily="34" charset="-122"/>
                <a:ea typeface="微软雅黑" panose="020B0503020204020204" pitchFamily="34" charset="-122"/>
              </a:endParaRPr>
            </a:p>
          </p:txBody>
        </p:sp>
        <p:sp>
          <p:nvSpPr>
            <p:cNvPr id="230" name="矩形: 圆角 229">
              <a:extLst>
                <a:ext uri="{FF2B5EF4-FFF2-40B4-BE49-F238E27FC236}">
                  <a16:creationId xmlns:a16="http://schemas.microsoft.com/office/drawing/2014/main" id="{E2E935D4-CE07-4677-A456-FE06838366AB}"/>
                </a:ext>
              </a:extLst>
            </p:cNvPr>
            <p:cNvSpPr/>
            <p:nvPr/>
          </p:nvSpPr>
          <p:spPr>
            <a:xfrm>
              <a:off x="7011472" y="10079835"/>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sp>
          <p:nvSpPr>
            <p:cNvPr id="231" name="矩形: 圆角 230">
              <a:extLst>
                <a:ext uri="{FF2B5EF4-FFF2-40B4-BE49-F238E27FC236}">
                  <a16:creationId xmlns:a16="http://schemas.microsoft.com/office/drawing/2014/main" id="{559480FD-ED59-4098-B7B1-B897EEA4DAC6}"/>
                </a:ext>
              </a:extLst>
            </p:cNvPr>
            <p:cNvSpPr/>
            <p:nvPr/>
          </p:nvSpPr>
          <p:spPr>
            <a:xfrm>
              <a:off x="11736494" y="10108659"/>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a:solidFill>
                  <a:srgbClr val="20497D"/>
                </a:solidFill>
                <a:latin typeface="微软雅黑" panose="020B0503020204020204" pitchFamily="34" charset="-122"/>
                <a:ea typeface="微软雅黑" panose="020B0503020204020204" pitchFamily="34" charset="-122"/>
              </a:endParaRPr>
            </a:p>
            <a:p>
              <a:pPr algn="ctr"/>
              <a:r>
                <a:rPr lang="en-US" altLang="zh-CN" sz="2400" b="1">
                  <a:solidFill>
                    <a:srgbClr val="20497D"/>
                  </a:solidFill>
                  <a:latin typeface="微软雅黑" panose="020B0503020204020204" pitchFamily="34" charset="-122"/>
                  <a:ea typeface="微软雅黑" panose="020B0503020204020204" pitchFamily="34" charset="-122"/>
                </a:rPr>
                <a:t>(</a:t>
              </a:r>
              <a:r>
                <a:rPr lang="zh-CN" altLang="en-US" sz="2400" b="1">
                  <a:solidFill>
                    <a:srgbClr val="20497D"/>
                  </a:solidFill>
                  <a:latin typeface="微软雅黑" panose="020B0503020204020204" pitchFamily="34" charset="-122"/>
                  <a:ea typeface="微软雅黑" panose="020B0503020204020204" pitchFamily="34" charset="-122"/>
                </a:rPr>
                <a:t>主</a:t>
              </a:r>
              <a:r>
                <a:rPr lang="en-US" altLang="zh-CN" sz="2400" b="1">
                  <a:solidFill>
                    <a:srgbClr val="20497D"/>
                  </a:solidFill>
                  <a:latin typeface="微软雅黑" panose="020B0503020204020204" pitchFamily="34" charset="-122"/>
                  <a:ea typeface="微软雅黑" panose="020B0503020204020204" pitchFamily="34" charset="-122"/>
                </a:rPr>
                <a:t>)</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sp>
          <p:nvSpPr>
            <p:cNvPr id="279" name="矩形: 圆角 278">
              <a:extLst>
                <a:ext uri="{FF2B5EF4-FFF2-40B4-BE49-F238E27FC236}">
                  <a16:creationId xmlns:a16="http://schemas.microsoft.com/office/drawing/2014/main" id="{7529C2D9-04D4-49E1-BE60-DFA3853E7C65}"/>
                </a:ext>
              </a:extLst>
            </p:cNvPr>
            <p:cNvSpPr/>
            <p:nvPr/>
          </p:nvSpPr>
          <p:spPr>
            <a:xfrm>
              <a:off x="10162111" y="7370603"/>
              <a:ext cx="2715035" cy="194376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80" name="矩形 279">
              <a:extLst>
                <a:ext uri="{FF2B5EF4-FFF2-40B4-BE49-F238E27FC236}">
                  <a16:creationId xmlns:a16="http://schemas.microsoft.com/office/drawing/2014/main" id="{B6B81440-CFF0-4333-B6F2-1A591F31D10F}"/>
                </a:ext>
              </a:extLst>
            </p:cNvPr>
            <p:cNvSpPr/>
            <p:nvPr/>
          </p:nvSpPr>
          <p:spPr>
            <a:xfrm>
              <a:off x="10498461" y="8288208"/>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本地缓存</a:t>
              </a:r>
            </a:p>
          </p:txBody>
        </p:sp>
        <p:sp>
          <p:nvSpPr>
            <p:cNvPr id="281" name="文本框 280">
              <a:extLst>
                <a:ext uri="{FF2B5EF4-FFF2-40B4-BE49-F238E27FC236}">
                  <a16:creationId xmlns:a16="http://schemas.microsoft.com/office/drawing/2014/main" id="{98519415-48F5-437B-B5AC-0696960B36B2}"/>
                </a:ext>
              </a:extLst>
            </p:cNvPr>
            <p:cNvSpPr txBox="1"/>
            <p:nvPr/>
          </p:nvSpPr>
          <p:spPr>
            <a:xfrm>
              <a:off x="10290994" y="7546635"/>
              <a:ext cx="2457268" cy="707886"/>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a:solidFill>
                  <a:srgbClr val="696773"/>
                </a:solidFill>
                <a:latin typeface="微软雅黑" panose="020B0503020204020204" pitchFamily="34" charset="-122"/>
                <a:ea typeface="微软雅黑" panose="020B0503020204020204" pitchFamily="34" charset="-122"/>
              </a:endParaRPr>
            </a:p>
            <a:p>
              <a:pPr algn="ctr"/>
              <a:r>
                <a:rPr lang="zh-CN" altLang="en-US" sz="2000" b="1">
                  <a:solidFill>
                    <a:srgbClr val="696773"/>
                  </a:solidFill>
                  <a:latin typeface="微软雅黑" panose="020B0503020204020204" pitchFamily="34" charset="-122"/>
                  <a:ea typeface="微软雅黑" panose="020B0503020204020204" pitchFamily="34" charset="-122"/>
                </a:rPr>
                <a:t>（</a:t>
              </a:r>
              <a:r>
                <a:rPr lang="en-US" altLang="zh-CN" sz="2000" b="1">
                  <a:solidFill>
                    <a:srgbClr val="696773"/>
                  </a:solidFill>
                  <a:latin typeface="微软雅黑" panose="020B0503020204020204" pitchFamily="34" charset="-122"/>
                  <a:ea typeface="微软雅黑" panose="020B0503020204020204" pitchFamily="34" charset="-122"/>
                </a:rPr>
                <a:t>192.168.0.2</a:t>
              </a:r>
              <a:r>
                <a:rPr lang="zh-CN" altLang="en-US" sz="2000" b="1">
                  <a:solidFill>
                    <a:srgbClr val="696773"/>
                  </a:solidFill>
                  <a:latin typeface="微软雅黑" panose="020B0503020204020204" pitchFamily="34" charset="-122"/>
                  <a:ea typeface="微软雅黑" panose="020B0503020204020204" pitchFamily="34" charset="-122"/>
                </a:rPr>
                <a:t>）</a:t>
              </a:r>
              <a:endParaRPr lang="zh-CN" altLang="en-US" sz="2000" b="1" dirty="0">
                <a:solidFill>
                  <a:srgbClr val="696773"/>
                </a:solidFill>
                <a:latin typeface="微软雅黑" panose="020B0503020204020204" pitchFamily="34" charset="-122"/>
                <a:ea typeface="微软雅黑" panose="020B0503020204020204" pitchFamily="34" charset="-122"/>
              </a:endParaRPr>
            </a:p>
          </p:txBody>
        </p:sp>
        <p:sp>
          <p:nvSpPr>
            <p:cNvPr id="276" name="矩形: 圆角 275">
              <a:extLst>
                <a:ext uri="{FF2B5EF4-FFF2-40B4-BE49-F238E27FC236}">
                  <a16:creationId xmlns:a16="http://schemas.microsoft.com/office/drawing/2014/main" id="{08048D63-79A8-4F0C-899A-B9E57B43F455}"/>
                </a:ext>
              </a:extLst>
            </p:cNvPr>
            <p:cNvSpPr/>
            <p:nvPr/>
          </p:nvSpPr>
          <p:spPr>
            <a:xfrm>
              <a:off x="13242585" y="7370603"/>
              <a:ext cx="2715035" cy="194376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77" name="矩形 276">
              <a:extLst>
                <a:ext uri="{FF2B5EF4-FFF2-40B4-BE49-F238E27FC236}">
                  <a16:creationId xmlns:a16="http://schemas.microsoft.com/office/drawing/2014/main" id="{16854B38-777C-46AF-A05F-85A6943C0D5A}"/>
                </a:ext>
              </a:extLst>
            </p:cNvPr>
            <p:cNvSpPr/>
            <p:nvPr/>
          </p:nvSpPr>
          <p:spPr>
            <a:xfrm>
              <a:off x="13578935" y="8288208"/>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本地缓存</a:t>
              </a:r>
            </a:p>
          </p:txBody>
        </p:sp>
        <p:sp>
          <p:nvSpPr>
            <p:cNvPr id="278" name="文本框 277">
              <a:extLst>
                <a:ext uri="{FF2B5EF4-FFF2-40B4-BE49-F238E27FC236}">
                  <a16:creationId xmlns:a16="http://schemas.microsoft.com/office/drawing/2014/main" id="{D3FC3A37-8022-4E06-B791-A7D8145DDB5A}"/>
                </a:ext>
              </a:extLst>
            </p:cNvPr>
            <p:cNvSpPr txBox="1"/>
            <p:nvPr/>
          </p:nvSpPr>
          <p:spPr>
            <a:xfrm>
              <a:off x="13371468" y="7546635"/>
              <a:ext cx="2457268" cy="707886"/>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a:solidFill>
                  <a:srgbClr val="696773"/>
                </a:solidFill>
                <a:latin typeface="微软雅黑" panose="020B0503020204020204" pitchFamily="34" charset="-122"/>
                <a:ea typeface="微软雅黑" panose="020B0503020204020204" pitchFamily="34" charset="-122"/>
              </a:endParaRPr>
            </a:p>
            <a:p>
              <a:pPr algn="ctr"/>
              <a:r>
                <a:rPr lang="zh-CN" altLang="en-US" sz="2000" b="1">
                  <a:solidFill>
                    <a:srgbClr val="696773"/>
                  </a:solidFill>
                  <a:latin typeface="微软雅黑" panose="020B0503020204020204" pitchFamily="34" charset="-122"/>
                  <a:ea typeface="微软雅黑" panose="020B0503020204020204" pitchFamily="34" charset="-122"/>
                </a:rPr>
                <a:t>（</a:t>
              </a:r>
              <a:r>
                <a:rPr lang="en-US" altLang="zh-CN" sz="2000" b="1">
                  <a:solidFill>
                    <a:srgbClr val="696773"/>
                  </a:solidFill>
                  <a:latin typeface="微软雅黑" panose="020B0503020204020204" pitchFamily="34" charset="-122"/>
                  <a:ea typeface="微软雅黑" panose="020B0503020204020204" pitchFamily="34" charset="-122"/>
                </a:rPr>
                <a:t>192.168.0.3</a:t>
              </a:r>
              <a:r>
                <a:rPr lang="zh-CN" altLang="en-US" sz="2000" b="1">
                  <a:solidFill>
                    <a:srgbClr val="696773"/>
                  </a:solidFill>
                  <a:latin typeface="微软雅黑" panose="020B0503020204020204" pitchFamily="34" charset="-122"/>
                  <a:ea typeface="微软雅黑" panose="020B0503020204020204" pitchFamily="34" charset="-122"/>
                </a:rPr>
                <a:t>）</a:t>
              </a:r>
              <a:endParaRPr lang="zh-CN" altLang="en-US" sz="2000" b="1" dirty="0">
                <a:solidFill>
                  <a:srgbClr val="696773"/>
                </a:solidFill>
                <a:latin typeface="微软雅黑" panose="020B0503020204020204" pitchFamily="34" charset="-122"/>
                <a:ea typeface="微软雅黑" panose="020B0503020204020204" pitchFamily="34" charset="-122"/>
              </a:endParaRPr>
            </a:p>
          </p:txBody>
        </p:sp>
        <p:grpSp>
          <p:nvGrpSpPr>
            <p:cNvPr id="234" name="组合 233">
              <a:extLst>
                <a:ext uri="{FF2B5EF4-FFF2-40B4-BE49-F238E27FC236}">
                  <a16:creationId xmlns:a16="http://schemas.microsoft.com/office/drawing/2014/main" id="{F15C9C68-CE69-4873-9418-3E75C0983687}"/>
                </a:ext>
              </a:extLst>
            </p:cNvPr>
            <p:cNvGrpSpPr/>
            <p:nvPr/>
          </p:nvGrpSpPr>
          <p:grpSpPr>
            <a:xfrm>
              <a:off x="9230415" y="10084645"/>
              <a:ext cx="2309830" cy="1190740"/>
              <a:chOff x="9509910" y="7622139"/>
              <a:chExt cx="2459129" cy="1276350"/>
            </a:xfrm>
          </p:grpSpPr>
          <p:sp>
            <p:nvSpPr>
              <p:cNvPr id="273" name="矩形: 圆角 272">
                <a:extLst>
                  <a:ext uri="{FF2B5EF4-FFF2-40B4-BE49-F238E27FC236}">
                    <a16:creationId xmlns:a16="http://schemas.microsoft.com/office/drawing/2014/main" id="{86E2EFC4-890B-4BBE-967B-FA01C842684B}"/>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4" name="矩形: 圆角 273">
                <a:extLst>
                  <a:ext uri="{FF2B5EF4-FFF2-40B4-BE49-F238E27FC236}">
                    <a16:creationId xmlns:a16="http://schemas.microsoft.com/office/drawing/2014/main" id="{781F441C-5678-47EF-9225-7BCBA98502AA}"/>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5" name="矩形: 圆角 274">
                <a:extLst>
                  <a:ext uri="{FF2B5EF4-FFF2-40B4-BE49-F238E27FC236}">
                    <a16:creationId xmlns:a16="http://schemas.microsoft.com/office/drawing/2014/main" id="{020394D1-96C7-4D33-AEAD-050AF753A21A}"/>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分布式缓存</a:t>
                </a:r>
                <a:endParaRPr lang="en-US" altLang="zh-CN" sz="2400" b="1">
                  <a:solidFill>
                    <a:schemeClr val="bg1"/>
                  </a:solidFill>
                  <a:latin typeface="微软雅黑" panose="020B0503020204020204" pitchFamily="34" charset="-122"/>
                  <a:ea typeface="微软雅黑" panose="020B0503020204020204" pitchFamily="34" charset="-122"/>
                </a:endParaRPr>
              </a:p>
              <a:p>
                <a:pPr algn="ctr"/>
                <a:r>
                  <a:rPr lang="zh-CN" altLang="en-US" sz="2400" b="1">
                    <a:solidFill>
                      <a:schemeClr val="bg1"/>
                    </a:solidFill>
                    <a:latin typeface="微软雅黑" panose="020B0503020204020204" pitchFamily="34" charset="-122"/>
                    <a:ea typeface="微软雅黑" panose="020B0503020204020204" pitchFamily="34" charset="-122"/>
                  </a:rPr>
                  <a:t>（</a:t>
                </a:r>
                <a:r>
                  <a:rPr lang="en-US" altLang="zh-CN" sz="2400" b="1">
                    <a:solidFill>
                      <a:schemeClr val="bg1"/>
                    </a:solidFill>
                    <a:latin typeface="微软雅黑" panose="020B0503020204020204" pitchFamily="34" charset="-122"/>
                    <a:ea typeface="微软雅黑" panose="020B0503020204020204" pitchFamily="34" charset="-122"/>
                  </a:rPr>
                  <a:t>Redis</a:t>
                </a:r>
                <a:r>
                  <a:rPr lang="zh-CN" altLang="en-US" sz="2400" b="1">
                    <a:solidFill>
                      <a:schemeClr val="bg1"/>
                    </a:solidFill>
                    <a:latin typeface="微软雅黑" panose="020B0503020204020204" pitchFamily="34" charset="-122"/>
                    <a:ea typeface="微软雅黑" panose="020B0503020204020204" pitchFamily="34" charset="-122"/>
                  </a:rPr>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35" name="矩形: 圆角 234">
              <a:extLst>
                <a:ext uri="{FF2B5EF4-FFF2-40B4-BE49-F238E27FC236}">
                  <a16:creationId xmlns:a16="http://schemas.microsoft.com/office/drawing/2014/main" id="{B9DA7DD9-BB31-4D2B-BC2B-D2D7CBDFBC66}"/>
                </a:ext>
              </a:extLst>
            </p:cNvPr>
            <p:cNvSpPr/>
            <p:nvPr/>
          </p:nvSpPr>
          <p:spPr>
            <a:xfrm>
              <a:off x="10333066" y="3071513"/>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236" name="矩形: 圆角 235">
              <a:extLst>
                <a:ext uri="{FF2B5EF4-FFF2-40B4-BE49-F238E27FC236}">
                  <a16:creationId xmlns:a16="http://schemas.microsoft.com/office/drawing/2014/main" id="{40C61936-CE00-4FFC-9183-604CE8A196AC}"/>
                </a:ext>
              </a:extLst>
            </p:cNvPr>
            <p:cNvSpPr/>
            <p:nvPr/>
          </p:nvSpPr>
          <p:spPr>
            <a:xfrm>
              <a:off x="14156988" y="3071513"/>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237" name="直接箭头连接符 236">
              <a:extLst>
                <a:ext uri="{FF2B5EF4-FFF2-40B4-BE49-F238E27FC236}">
                  <a16:creationId xmlns:a16="http://schemas.microsoft.com/office/drawing/2014/main" id="{7E8E77D5-77CA-4521-A106-EEC9C081682E}"/>
                </a:ext>
              </a:extLst>
            </p:cNvPr>
            <p:cNvCxnSpPr>
              <a:cxnSpLocks/>
            </p:cNvCxnSpPr>
            <p:nvPr/>
          </p:nvCxnSpPr>
          <p:spPr>
            <a:xfrm>
              <a:off x="12356601" y="3271480"/>
              <a:ext cx="1801459"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DC0AC099-FFE3-4C4C-8FFD-EE3260765CD3}"/>
                </a:ext>
              </a:extLst>
            </p:cNvPr>
            <p:cNvCxnSpPr>
              <a:cxnSpLocks/>
            </p:cNvCxnSpPr>
            <p:nvPr/>
          </p:nvCxnSpPr>
          <p:spPr>
            <a:xfrm flipH="1">
              <a:off x="12356601" y="3861409"/>
              <a:ext cx="1801460"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9" name="矩形 238">
              <a:extLst>
                <a:ext uri="{FF2B5EF4-FFF2-40B4-BE49-F238E27FC236}">
                  <a16:creationId xmlns:a16="http://schemas.microsoft.com/office/drawing/2014/main" id="{A9CB73FC-E106-42EA-BA37-42CD88692070}"/>
                </a:ext>
              </a:extLst>
            </p:cNvPr>
            <p:cNvSpPr/>
            <p:nvPr/>
          </p:nvSpPr>
          <p:spPr>
            <a:xfrm>
              <a:off x="11925155" y="2748770"/>
              <a:ext cx="2403342" cy="400110"/>
            </a:xfrm>
            <a:prstGeom prst="rect">
              <a:avLst/>
            </a:prstGeom>
          </p:spPr>
          <p:txBody>
            <a:bodyPr wrap="none">
              <a:spAutoFit/>
            </a:bodyPr>
            <a:lstStyle/>
            <a:p>
              <a:r>
                <a:rPr lang="en-US" altLang="zh-CN" sz="2000" b="1">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240" name="矩形 239">
              <a:extLst>
                <a:ext uri="{FF2B5EF4-FFF2-40B4-BE49-F238E27FC236}">
                  <a16:creationId xmlns:a16="http://schemas.microsoft.com/office/drawing/2014/main" id="{A0BF4D88-5ADE-4ED0-9904-44B441A76D77}"/>
                </a:ext>
              </a:extLst>
            </p:cNvPr>
            <p:cNvSpPr/>
            <p:nvPr/>
          </p:nvSpPr>
          <p:spPr>
            <a:xfrm>
              <a:off x="12151007" y="4019284"/>
              <a:ext cx="2124729" cy="400110"/>
            </a:xfrm>
            <a:prstGeom prst="rect">
              <a:avLst/>
            </a:prstGeom>
          </p:spPr>
          <p:txBody>
            <a:bodyPr wrap="none">
              <a:spAutoFit/>
            </a:bodyPr>
            <a:lstStyle/>
            <a:p>
              <a:pPr algn="ctr">
                <a:lnSpc>
                  <a:spcPct val="100000"/>
                </a:lnSpc>
              </a:pPr>
              <a:r>
                <a:rPr lang="en-US" altLang="zh-CN" sz="2000" b="1">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241" name="组合 240">
              <a:extLst>
                <a:ext uri="{FF2B5EF4-FFF2-40B4-BE49-F238E27FC236}">
                  <a16:creationId xmlns:a16="http://schemas.microsoft.com/office/drawing/2014/main" id="{098E31FA-32C9-4734-87E2-BEFD56912AFD}"/>
                </a:ext>
              </a:extLst>
            </p:cNvPr>
            <p:cNvGrpSpPr/>
            <p:nvPr/>
          </p:nvGrpSpPr>
          <p:grpSpPr>
            <a:xfrm>
              <a:off x="5700541" y="9549208"/>
              <a:ext cx="10661580" cy="2338792"/>
              <a:chOff x="723529" y="10316635"/>
              <a:chExt cx="11350707" cy="2160000"/>
            </a:xfrm>
          </p:grpSpPr>
          <p:sp>
            <p:nvSpPr>
              <p:cNvPr id="270" name="矩形 269">
                <a:extLst>
                  <a:ext uri="{FF2B5EF4-FFF2-40B4-BE49-F238E27FC236}">
                    <a16:creationId xmlns:a16="http://schemas.microsoft.com/office/drawing/2014/main" id="{34DBA0DF-40D4-4BC0-B8DB-EE37FB819CBC}"/>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71" name="矩形 270">
                <a:extLst>
                  <a:ext uri="{FF2B5EF4-FFF2-40B4-BE49-F238E27FC236}">
                    <a16:creationId xmlns:a16="http://schemas.microsoft.com/office/drawing/2014/main" id="{B474F0C1-763D-400C-9A8F-59DF492717E9}"/>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72" name="文本框 271">
                <a:extLst>
                  <a:ext uri="{FF2B5EF4-FFF2-40B4-BE49-F238E27FC236}">
                    <a16:creationId xmlns:a16="http://schemas.microsoft.com/office/drawing/2014/main" id="{E341975A-E2E0-4629-8C6A-865EFE7CD291}"/>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242" name="组合 241">
              <a:extLst>
                <a:ext uri="{FF2B5EF4-FFF2-40B4-BE49-F238E27FC236}">
                  <a16:creationId xmlns:a16="http://schemas.microsoft.com/office/drawing/2014/main" id="{A58366B5-540D-42F6-B4DD-7B1A1E53E5E4}"/>
                </a:ext>
              </a:extLst>
            </p:cNvPr>
            <p:cNvGrpSpPr/>
            <p:nvPr/>
          </p:nvGrpSpPr>
          <p:grpSpPr>
            <a:xfrm>
              <a:off x="5700541" y="6963147"/>
              <a:ext cx="10661580" cy="2586060"/>
              <a:chOff x="723529" y="10316635"/>
              <a:chExt cx="11350707" cy="2160000"/>
            </a:xfrm>
          </p:grpSpPr>
          <p:sp>
            <p:nvSpPr>
              <p:cNvPr id="267" name="矩形 266">
                <a:extLst>
                  <a:ext uri="{FF2B5EF4-FFF2-40B4-BE49-F238E27FC236}">
                    <a16:creationId xmlns:a16="http://schemas.microsoft.com/office/drawing/2014/main" id="{FDE82CB1-98A1-46F7-9577-50FA32BCB003}"/>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68" name="矩形 267">
                <a:extLst>
                  <a:ext uri="{FF2B5EF4-FFF2-40B4-BE49-F238E27FC236}">
                    <a16:creationId xmlns:a16="http://schemas.microsoft.com/office/drawing/2014/main" id="{F0609D5A-5A4F-4043-BEC5-E5046862702C}"/>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9" name="文本框 268">
                <a:extLst>
                  <a:ext uri="{FF2B5EF4-FFF2-40B4-BE49-F238E27FC236}">
                    <a16:creationId xmlns:a16="http://schemas.microsoft.com/office/drawing/2014/main" id="{F8AAD214-3A06-4582-8890-4ED2E244B43E}"/>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243" name="组合 242">
              <a:extLst>
                <a:ext uri="{FF2B5EF4-FFF2-40B4-BE49-F238E27FC236}">
                  <a16:creationId xmlns:a16="http://schemas.microsoft.com/office/drawing/2014/main" id="{C1BAD0FD-462C-4152-B61F-1BDD0C885B04}"/>
                </a:ext>
              </a:extLst>
            </p:cNvPr>
            <p:cNvGrpSpPr/>
            <p:nvPr/>
          </p:nvGrpSpPr>
          <p:grpSpPr>
            <a:xfrm>
              <a:off x="5700541" y="4498820"/>
              <a:ext cx="10661580" cy="2456152"/>
              <a:chOff x="723529" y="10303871"/>
              <a:chExt cx="11350707" cy="2160000"/>
            </a:xfrm>
          </p:grpSpPr>
          <p:sp>
            <p:nvSpPr>
              <p:cNvPr id="264" name="矩形 263">
                <a:extLst>
                  <a:ext uri="{FF2B5EF4-FFF2-40B4-BE49-F238E27FC236}">
                    <a16:creationId xmlns:a16="http://schemas.microsoft.com/office/drawing/2014/main" id="{3C30F980-8B23-4251-B0B6-0548318BE464}"/>
                  </a:ext>
                </a:extLst>
              </p:cNvPr>
              <p:cNvSpPr/>
              <p:nvPr/>
            </p:nvSpPr>
            <p:spPr>
              <a:xfrm>
                <a:off x="1880007" y="10303871"/>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65" name="矩形 264">
                <a:extLst>
                  <a:ext uri="{FF2B5EF4-FFF2-40B4-BE49-F238E27FC236}">
                    <a16:creationId xmlns:a16="http://schemas.microsoft.com/office/drawing/2014/main" id="{CAE9B12C-FE70-4928-B497-C52FD0359313}"/>
                  </a:ext>
                </a:extLst>
              </p:cNvPr>
              <p:cNvSpPr/>
              <p:nvPr/>
            </p:nvSpPr>
            <p:spPr>
              <a:xfrm>
                <a:off x="723529" y="10303871"/>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6" name="文本框 265">
                <a:extLst>
                  <a:ext uri="{FF2B5EF4-FFF2-40B4-BE49-F238E27FC236}">
                    <a16:creationId xmlns:a16="http://schemas.microsoft.com/office/drawing/2014/main" id="{4614734D-1919-4B26-B6AC-A129491D5EA0}"/>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grpSp>
          <p:nvGrpSpPr>
            <p:cNvPr id="244" name="组合 243">
              <a:extLst>
                <a:ext uri="{FF2B5EF4-FFF2-40B4-BE49-F238E27FC236}">
                  <a16:creationId xmlns:a16="http://schemas.microsoft.com/office/drawing/2014/main" id="{8D39ED71-DD4F-418A-8664-91A65FEB72BF}"/>
                </a:ext>
              </a:extLst>
            </p:cNvPr>
            <p:cNvGrpSpPr/>
            <p:nvPr/>
          </p:nvGrpSpPr>
          <p:grpSpPr>
            <a:xfrm>
              <a:off x="9576141" y="4772364"/>
              <a:ext cx="3472456" cy="1959462"/>
              <a:chOff x="9509910" y="7622139"/>
              <a:chExt cx="2459129" cy="1276350"/>
            </a:xfrm>
            <a:solidFill>
              <a:srgbClr val="72CCF8"/>
            </a:solidFill>
          </p:grpSpPr>
          <p:sp>
            <p:nvSpPr>
              <p:cNvPr id="261" name="矩形: 圆角 260">
                <a:extLst>
                  <a:ext uri="{FF2B5EF4-FFF2-40B4-BE49-F238E27FC236}">
                    <a16:creationId xmlns:a16="http://schemas.microsoft.com/office/drawing/2014/main" id="{02B0376D-8848-42C1-BF99-64B3D225C5F6}"/>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62" name="矩形: 圆角 261">
                <a:extLst>
                  <a:ext uri="{FF2B5EF4-FFF2-40B4-BE49-F238E27FC236}">
                    <a16:creationId xmlns:a16="http://schemas.microsoft.com/office/drawing/2014/main" id="{B49F23F9-E7AA-4022-B77A-E6460E5DCBD1}"/>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63" name="矩形: 圆角 262">
                <a:extLst>
                  <a:ext uri="{FF2B5EF4-FFF2-40B4-BE49-F238E27FC236}">
                    <a16:creationId xmlns:a16="http://schemas.microsoft.com/office/drawing/2014/main" id="{28B3F8F2-D4D2-4A47-88E4-C3853E074D6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Nginx</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cxnSp>
          <p:nvCxnSpPr>
            <p:cNvPr id="245" name="直接箭头连接符 244">
              <a:extLst>
                <a:ext uri="{FF2B5EF4-FFF2-40B4-BE49-F238E27FC236}">
                  <a16:creationId xmlns:a16="http://schemas.microsoft.com/office/drawing/2014/main" id="{BB9C3467-1723-4FE1-8A11-FB7935F3AA1E}"/>
                </a:ext>
              </a:extLst>
            </p:cNvPr>
            <p:cNvCxnSpPr>
              <a:cxnSpLocks/>
              <a:stCxn id="263" idx="2"/>
              <a:endCxn id="282" idx="0"/>
            </p:cNvCxnSpPr>
            <p:nvPr/>
          </p:nvCxnSpPr>
          <p:spPr>
            <a:xfrm flipH="1">
              <a:off x="8439155" y="6731826"/>
              <a:ext cx="3088413" cy="63877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0956A2D7-2174-420E-8561-96FFF543B074}"/>
                </a:ext>
              </a:extLst>
            </p:cNvPr>
            <p:cNvCxnSpPr>
              <a:cxnSpLocks/>
              <a:stCxn id="263" idx="2"/>
              <a:endCxn id="279" idx="0"/>
            </p:cNvCxnSpPr>
            <p:nvPr/>
          </p:nvCxnSpPr>
          <p:spPr>
            <a:xfrm flipH="1">
              <a:off x="11519629" y="6731826"/>
              <a:ext cx="7939" cy="63877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07A664AB-1EE9-4F5E-8BD2-C0378D0FE9AF}"/>
                </a:ext>
              </a:extLst>
            </p:cNvPr>
            <p:cNvCxnSpPr>
              <a:cxnSpLocks/>
              <a:stCxn id="263" idx="2"/>
              <a:endCxn id="276" idx="0"/>
            </p:cNvCxnSpPr>
            <p:nvPr/>
          </p:nvCxnSpPr>
          <p:spPr>
            <a:xfrm>
              <a:off x="11527568" y="6731826"/>
              <a:ext cx="3072535" cy="63877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8" name="组合 247">
              <a:extLst>
                <a:ext uri="{FF2B5EF4-FFF2-40B4-BE49-F238E27FC236}">
                  <a16:creationId xmlns:a16="http://schemas.microsoft.com/office/drawing/2014/main" id="{C5DA377F-4FA7-4EF7-A814-AD105759F431}"/>
                </a:ext>
              </a:extLst>
            </p:cNvPr>
            <p:cNvGrpSpPr/>
            <p:nvPr/>
          </p:nvGrpSpPr>
          <p:grpSpPr>
            <a:xfrm>
              <a:off x="5700541" y="2446517"/>
              <a:ext cx="10661580" cy="2058922"/>
              <a:chOff x="723529" y="10316635"/>
              <a:chExt cx="11350707" cy="2160000"/>
            </a:xfrm>
          </p:grpSpPr>
          <p:sp>
            <p:nvSpPr>
              <p:cNvPr id="258" name="矩形 257">
                <a:extLst>
                  <a:ext uri="{FF2B5EF4-FFF2-40B4-BE49-F238E27FC236}">
                    <a16:creationId xmlns:a16="http://schemas.microsoft.com/office/drawing/2014/main" id="{C517BF6F-B209-4766-AFA3-C3DC2CF756A3}"/>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59" name="矩形 258">
                <a:extLst>
                  <a:ext uri="{FF2B5EF4-FFF2-40B4-BE49-F238E27FC236}">
                    <a16:creationId xmlns:a16="http://schemas.microsoft.com/office/drawing/2014/main" id="{31DA2E7A-7774-4F5C-92D5-AA7F88778546}"/>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0" name="文本框 259">
                <a:extLst>
                  <a:ext uri="{FF2B5EF4-FFF2-40B4-BE49-F238E27FC236}">
                    <a16:creationId xmlns:a16="http://schemas.microsoft.com/office/drawing/2014/main" id="{85E8824C-1FEF-402F-8ADD-1D13161965C1}"/>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cxnSp>
          <p:nvCxnSpPr>
            <p:cNvPr id="249" name="直接箭头连接符 248">
              <a:extLst>
                <a:ext uri="{FF2B5EF4-FFF2-40B4-BE49-F238E27FC236}">
                  <a16:creationId xmlns:a16="http://schemas.microsoft.com/office/drawing/2014/main" id="{641DF0CC-D66B-4B15-B54D-9988EFA24767}"/>
                </a:ext>
              </a:extLst>
            </p:cNvPr>
            <p:cNvCxnSpPr>
              <a:cxnSpLocks/>
              <a:stCxn id="235" idx="2"/>
              <a:endCxn id="261" idx="0"/>
            </p:cNvCxnSpPr>
            <p:nvPr/>
          </p:nvCxnSpPr>
          <p:spPr>
            <a:xfrm flipH="1">
              <a:off x="11097170" y="3977897"/>
              <a:ext cx="247664" cy="79446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0" name="箭头: 右 249">
              <a:extLst>
                <a:ext uri="{FF2B5EF4-FFF2-40B4-BE49-F238E27FC236}">
                  <a16:creationId xmlns:a16="http://schemas.microsoft.com/office/drawing/2014/main" id="{488644A8-0395-44B8-9457-8153E4A9F0C8}"/>
                </a:ext>
              </a:extLst>
            </p:cNvPr>
            <p:cNvSpPr/>
            <p:nvPr/>
          </p:nvSpPr>
          <p:spPr>
            <a:xfrm rot="16200000" flipH="1">
              <a:off x="11211340" y="937552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251" name="箭头: 右 250">
              <a:extLst>
                <a:ext uri="{FF2B5EF4-FFF2-40B4-BE49-F238E27FC236}">
                  <a16:creationId xmlns:a16="http://schemas.microsoft.com/office/drawing/2014/main" id="{D9B66330-4681-482E-AFD0-EFB1FDB7722A}"/>
                </a:ext>
              </a:extLst>
            </p:cNvPr>
            <p:cNvSpPr/>
            <p:nvPr/>
          </p:nvSpPr>
          <p:spPr>
            <a:xfrm rot="16200000" flipH="1">
              <a:off x="8147940" y="937552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252" name="箭头: 右 251">
              <a:extLst>
                <a:ext uri="{FF2B5EF4-FFF2-40B4-BE49-F238E27FC236}">
                  <a16:creationId xmlns:a16="http://schemas.microsoft.com/office/drawing/2014/main" id="{2E4D26EE-8018-4FCA-928F-F04DC72EDB9A}"/>
                </a:ext>
              </a:extLst>
            </p:cNvPr>
            <p:cNvSpPr/>
            <p:nvPr/>
          </p:nvSpPr>
          <p:spPr>
            <a:xfrm rot="16200000" flipH="1">
              <a:off x="14308888" y="937552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253" name="组合 252">
              <a:extLst>
                <a:ext uri="{FF2B5EF4-FFF2-40B4-BE49-F238E27FC236}">
                  <a16:creationId xmlns:a16="http://schemas.microsoft.com/office/drawing/2014/main" id="{E3E782FB-85F4-466C-980E-7A64E90F8C04}"/>
                </a:ext>
              </a:extLst>
            </p:cNvPr>
            <p:cNvGrpSpPr/>
            <p:nvPr/>
          </p:nvGrpSpPr>
          <p:grpSpPr>
            <a:xfrm>
              <a:off x="13906160" y="10084645"/>
              <a:ext cx="2309830" cy="1190740"/>
              <a:chOff x="9509910" y="7622139"/>
              <a:chExt cx="2459129" cy="1276350"/>
            </a:xfrm>
            <a:solidFill>
              <a:srgbClr val="F19B97"/>
            </a:solidFill>
          </p:grpSpPr>
          <p:sp>
            <p:nvSpPr>
              <p:cNvPr id="255" name="矩形: 圆角 254">
                <a:extLst>
                  <a:ext uri="{FF2B5EF4-FFF2-40B4-BE49-F238E27FC236}">
                    <a16:creationId xmlns:a16="http://schemas.microsoft.com/office/drawing/2014/main" id="{3FDAAC9A-AC0E-49C3-A1DA-1F438457EE9F}"/>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56" name="矩形: 圆角 255">
                <a:extLst>
                  <a:ext uri="{FF2B5EF4-FFF2-40B4-BE49-F238E27FC236}">
                    <a16:creationId xmlns:a16="http://schemas.microsoft.com/office/drawing/2014/main" id="{11AD8786-D498-4CA0-AF2E-767F9EF1D8A6}"/>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57" name="矩形: 圆角 256">
                <a:extLst>
                  <a:ext uri="{FF2B5EF4-FFF2-40B4-BE49-F238E27FC236}">
                    <a16:creationId xmlns:a16="http://schemas.microsoft.com/office/drawing/2014/main" id="{F71004C1-EC9A-477B-AA62-832122C0FBE9}"/>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a:solidFill>
                      <a:srgbClr val="20497D"/>
                    </a:solidFill>
                    <a:latin typeface="微软雅黑" panose="020B0503020204020204" pitchFamily="34" charset="-122"/>
                    <a:ea typeface="微软雅黑" panose="020B0503020204020204" pitchFamily="34" charset="-122"/>
                  </a:rPr>
                  <a:t>数据库服务</a:t>
                </a:r>
                <a:endParaRPr lang="en-US" altLang="zh-CN" sz="2400" b="1">
                  <a:solidFill>
                    <a:srgbClr val="20497D"/>
                  </a:solidFill>
                  <a:latin typeface="微软雅黑" panose="020B0503020204020204" pitchFamily="34" charset="-122"/>
                  <a:ea typeface="微软雅黑" panose="020B0503020204020204" pitchFamily="34" charset="-122"/>
                </a:endParaRPr>
              </a:p>
              <a:p>
                <a:pPr algn="ctr"/>
                <a:r>
                  <a:rPr lang="en-US" altLang="zh-CN" sz="2400" b="1">
                    <a:solidFill>
                      <a:srgbClr val="20497D"/>
                    </a:solidFill>
                    <a:latin typeface="微软雅黑" panose="020B0503020204020204" pitchFamily="34" charset="-122"/>
                    <a:ea typeface="微软雅黑" panose="020B0503020204020204" pitchFamily="34" charset="-122"/>
                  </a:rPr>
                  <a:t>(</a:t>
                </a:r>
                <a:r>
                  <a:rPr lang="zh-CN" altLang="en-US" sz="2400" b="1">
                    <a:solidFill>
                      <a:srgbClr val="20497D"/>
                    </a:solidFill>
                    <a:latin typeface="微软雅黑" panose="020B0503020204020204" pitchFamily="34" charset="-122"/>
                    <a:ea typeface="微软雅黑" panose="020B0503020204020204" pitchFamily="34" charset="-122"/>
                  </a:rPr>
                  <a:t>从</a:t>
                </a:r>
                <a:r>
                  <a:rPr lang="en-US" altLang="zh-CN" sz="2400" b="1">
                    <a:solidFill>
                      <a:srgbClr val="20497D"/>
                    </a:solidFill>
                    <a:latin typeface="微软雅黑" panose="020B0503020204020204" pitchFamily="34" charset="-122"/>
                    <a:ea typeface="微软雅黑" panose="020B0503020204020204" pitchFamily="34" charset="-122"/>
                  </a:rPr>
                  <a:t>)</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grpSp>
        <p:cxnSp>
          <p:nvCxnSpPr>
            <p:cNvPr id="254" name="连接符: 肘形 253">
              <a:extLst>
                <a:ext uri="{FF2B5EF4-FFF2-40B4-BE49-F238E27FC236}">
                  <a16:creationId xmlns:a16="http://schemas.microsoft.com/office/drawing/2014/main" id="{095D0E97-CBDD-4290-B794-9D1DFE117C62}"/>
                </a:ext>
              </a:extLst>
            </p:cNvPr>
            <p:cNvCxnSpPr>
              <a:cxnSpLocks/>
              <a:stCxn id="231" idx="2"/>
              <a:endCxn id="257" idx="2"/>
            </p:cNvCxnSpPr>
            <p:nvPr/>
          </p:nvCxnSpPr>
          <p:spPr>
            <a:xfrm rot="16200000" flipH="1">
              <a:off x="13846071" y="9917233"/>
              <a:ext cx="260342" cy="2455961"/>
            </a:xfrm>
            <a:prstGeom prst="bentConnector3">
              <a:avLst>
                <a:gd name="adj1" fmla="val 224394"/>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F2BF0AC5-64C1-4D2F-A024-146D6E05F4DB}"/>
                </a:ext>
              </a:extLst>
            </p:cNvPr>
            <p:cNvSpPr/>
            <p:nvPr/>
          </p:nvSpPr>
          <p:spPr>
            <a:xfrm>
              <a:off x="10517511" y="5829254"/>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动态代理缓存</a:t>
              </a:r>
            </a:p>
          </p:txBody>
        </p:sp>
        <p:sp>
          <p:nvSpPr>
            <p:cNvPr id="287" name="矩形: 圆角 286">
              <a:extLst>
                <a:ext uri="{FF2B5EF4-FFF2-40B4-BE49-F238E27FC236}">
                  <a16:creationId xmlns:a16="http://schemas.microsoft.com/office/drawing/2014/main" id="{C7E15C00-3B34-4CB7-AA5D-4EC97B7FCF2D}"/>
                </a:ext>
              </a:extLst>
            </p:cNvPr>
            <p:cNvSpPr/>
            <p:nvPr/>
          </p:nvSpPr>
          <p:spPr>
            <a:xfrm>
              <a:off x="7011471" y="3095267"/>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CDN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288" name="直接箭头连接符 287">
              <a:extLst>
                <a:ext uri="{FF2B5EF4-FFF2-40B4-BE49-F238E27FC236}">
                  <a16:creationId xmlns:a16="http://schemas.microsoft.com/office/drawing/2014/main" id="{73B241A0-9522-4B75-99A1-5F885B4F8EBE}"/>
                </a:ext>
              </a:extLst>
            </p:cNvPr>
            <p:cNvCxnSpPr>
              <a:cxnSpLocks/>
            </p:cNvCxnSpPr>
            <p:nvPr/>
          </p:nvCxnSpPr>
          <p:spPr>
            <a:xfrm>
              <a:off x="9051253" y="3271480"/>
              <a:ext cx="1274114"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AA6C8358-BE66-4E90-A50E-0E5465D69168}"/>
                </a:ext>
              </a:extLst>
            </p:cNvPr>
            <p:cNvCxnSpPr>
              <a:cxnSpLocks/>
            </p:cNvCxnSpPr>
            <p:nvPr/>
          </p:nvCxnSpPr>
          <p:spPr>
            <a:xfrm flipH="1">
              <a:off x="9035007" y="3861409"/>
              <a:ext cx="1207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94" name="文本框 293">
            <a:extLst>
              <a:ext uri="{FF2B5EF4-FFF2-40B4-BE49-F238E27FC236}">
                <a16:creationId xmlns:a16="http://schemas.microsoft.com/office/drawing/2014/main" id="{44AD2755-51E8-4634-81DA-A779D8D7ADC3}"/>
              </a:ext>
            </a:extLst>
          </p:cNvPr>
          <p:cNvSpPr txBox="1"/>
          <p:nvPr/>
        </p:nvSpPr>
        <p:spPr>
          <a:xfrm>
            <a:off x="9360655" y="11675566"/>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多级缓存</a:t>
            </a:r>
          </a:p>
        </p:txBody>
      </p:sp>
    </p:spTree>
    <p:extLst>
      <p:ext uri="{BB962C8B-B14F-4D97-AF65-F5344CB8AC3E}">
        <p14:creationId xmlns:p14="http://schemas.microsoft.com/office/powerpoint/2010/main" val="12278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14159</TotalTime>
  <Words>11651</Words>
  <Application>Microsoft Office PowerPoint</Application>
  <PresentationFormat>自定义</PresentationFormat>
  <Paragraphs>1159</Paragraphs>
  <Slides>78</Slides>
  <Notes>78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78</vt:i4>
      </vt:variant>
    </vt:vector>
  </HeadingPairs>
  <TitlesOfParts>
    <vt:vector size="96" baseType="lpstr">
      <vt:lpstr>-apple-system</vt:lpstr>
      <vt:lpstr>FontAwesome</vt:lpstr>
      <vt:lpstr>Gill Sans</vt:lpstr>
      <vt:lpstr>Lato</vt:lpstr>
      <vt:lpstr>MicrosoftYaHei</vt:lpstr>
      <vt:lpstr>等线</vt:lpstr>
      <vt:lpstr>等线 Light</vt:lpstr>
      <vt:lpstr>华文彩云</vt:lpstr>
      <vt:lpstr>宋体</vt:lpstr>
      <vt:lpstr>微软雅黑</vt:lpstr>
      <vt:lpstr>Agency FB</vt:lpstr>
      <vt:lpstr>Arial</vt:lpstr>
      <vt:lpstr>Calibri</vt:lpstr>
      <vt:lpstr>Calibri Light</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张鹏</cp:lastModifiedBy>
  <cp:revision>944</cp:revision>
  <dcterms:created xsi:type="dcterms:W3CDTF">2018-03-15T15:36:21Z</dcterms:created>
  <dcterms:modified xsi:type="dcterms:W3CDTF">2021-11-02T12:24:11Z</dcterms:modified>
  <cp:contentStatus>https:/shop410307923.taobao.com;</cp:contentStatus>
</cp:coreProperties>
</file>